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59" r:id="rId4"/>
    <p:sldId id="286" r:id="rId5"/>
    <p:sldId id="287" r:id="rId6"/>
    <p:sldId id="288" r:id="rId7"/>
    <p:sldId id="279" r:id="rId8"/>
    <p:sldId id="289" r:id="rId9"/>
    <p:sldId id="29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A3A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32" autoAdjust="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EF32D5-1881-47BD-BD9C-7B32FE432560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4A3310-525B-4550-9847-05E859DF7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4764-662E-4725-AD60-79465DD29185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EA1-D6C3-437D-A8E6-C7E1BBD7F2A5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6993-D34F-4DB0-AB41-15D4EB209F4B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03E7-0604-47BD-8CB2-31CD097B45E2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EE7C-C5E9-41DA-BAEF-F976AE27991B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0FF-898A-4DF1-BCCA-0AC9C04B4972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BE6C-616D-4642-83C1-6B3D4747CC54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4F65-9AE4-4E86-8044-0832EED73C47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1128-1BC7-484C-A1C8-6465BBE7E17F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E109-D672-4172-8602-9F3BA8A312CC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C1B8-E28F-40D2-88D6-E139212C4CBD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2015 TLFFRA Educational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DF7E-57BF-4A68-9653-522020FF89FE}" type="datetime1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2015 TLFFRA Educational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1192B-0E58-47BD-BBAB-D06468542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298"/>
            <a:ext cx="8229600" cy="11891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TLFFRA </a:t>
            </a:r>
            <a:r>
              <a:rPr lang="en-US" sz="4000" b="1" cap="small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Educational Conference</a:t>
            </a:r>
            <a:endParaRPr lang="en-US" sz="3100" dirty="0">
              <a:solidFill>
                <a:srgbClr val="C00000"/>
              </a:solidFill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4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1524000"/>
            <a:ext cx="7734299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" y="1752600"/>
            <a:ext cx="784860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latin typeface="Constantia" pitchFamily="18" charset="0"/>
              </a:rPr>
              <a:t>Some Actuarial Issues</a:t>
            </a:r>
          </a:p>
          <a:p>
            <a:pPr algn="ctr">
              <a:buClr>
                <a:srgbClr val="000099"/>
              </a:buClr>
              <a:tabLst>
                <a:tab pos="341313" algn="l"/>
              </a:tabLst>
            </a:pPr>
            <a:endParaRPr lang="en-US" sz="1600" b="1" dirty="0">
              <a:latin typeface="Constantia" pitchFamily="18" charset="0"/>
            </a:endParaRPr>
          </a:p>
          <a:p>
            <a:pPr algn="ctr">
              <a:spcBef>
                <a:spcPts val="300"/>
              </a:spcBef>
              <a:buClr>
                <a:srgbClr val="000099"/>
              </a:buClr>
              <a:tabLst>
                <a:tab pos="341313" algn="l"/>
              </a:tabLst>
            </a:pPr>
            <a:r>
              <a:rPr lang="en-US" sz="2000" dirty="0">
                <a:latin typeface="Constantia" pitchFamily="18" charset="0"/>
              </a:rPr>
              <a:t>Rebecca Morris</a:t>
            </a:r>
          </a:p>
          <a:p>
            <a:pPr algn="ctr">
              <a:buClr>
                <a:srgbClr val="000099"/>
              </a:buClr>
              <a:tabLst>
                <a:tab pos="341313" algn="l"/>
              </a:tabLst>
            </a:pPr>
            <a:r>
              <a:rPr lang="en-US" sz="2000" dirty="0">
                <a:latin typeface="Constantia" pitchFamily="18" charset="0"/>
              </a:rPr>
              <a:t>Mark Fenlaw </a:t>
            </a:r>
          </a:p>
          <a:p>
            <a:pPr algn="ctr">
              <a:buClr>
                <a:srgbClr val="000099"/>
              </a:buClr>
              <a:tabLst>
                <a:tab pos="341313" algn="l"/>
              </a:tabLst>
            </a:pPr>
            <a:r>
              <a:rPr lang="en-US" sz="2000" dirty="0">
                <a:latin typeface="Constantia" pitchFamily="18" charset="0"/>
              </a:rPr>
              <a:t>Rudd and Wisdom, Inc.</a:t>
            </a:r>
          </a:p>
          <a:p>
            <a:pPr algn="ctr">
              <a:buClr>
                <a:srgbClr val="000099"/>
              </a:buClr>
              <a:tabLst>
                <a:tab pos="341313" algn="l"/>
              </a:tabLst>
            </a:pPr>
            <a:endParaRPr lang="en-US" sz="1400" dirty="0">
              <a:latin typeface="Constantia" pitchFamily="18" charset="0"/>
            </a:endParaRPr>
          </a:p>
          <a:p>
            <a:pPr algn="ctr">
              <a:buClr>
                <a:srgbClr val="000099"/>
              </a:buClr>
              <a:tabLst>
                <a:tab pos="341313" algn="l"/>
              </a:tabLst>
            </a:pPr>
            <a:r>
              <a:rPr lang="en-US" sz="2000" dirty="0">
                <a:latin typeface="Constantia" pitchFamily="18" charset="0"/>
                <a:ea typeface="Batang" pitchFamily="18" charset="-127"/>
                <a:cs typeface="Arial" pitchFamily="34" charset="0"/>
              </a:rPr>
              <a:t>October 4, 2022</a:t>
            </a:r>
            <a:br>
              <a:rPr lang="en-US" sz="2000" cap="small" dirty="0">
                <a:latin typeface="Constantia" pitchFamily="18" charset="0"/>
                <a:ea typeface="Batang" pitchFamily="18" charset="-127"/>
                <a:cs typeface="Arial" pitchFamily="34" charset="0"/>
              </a:rPr>
            </a:br>
            <a:r>
              <a:rPr lang="en-US" sz="2000" cap="small" dirty="0">
                <a:latin typeface="Constantia" pitchFamily="18" charset="0"/>
                <a:ea typeface="Batang" pitchFamily="18" charset="-127"/>
                <a:cs typeface="Arial" pitchFamily="34" charset="0"/>
              </a:rPr>
              <a:t>L</a:t>
            </a:r>
            <a:r>
              <a:rPr lang="en-US" sz="2000" dirty="0">
                <a:latin typeface="Constantia" pitchFamily="18" charset="0"/>
                <a:ea typeface="Batang" pitchFamily="18" charset="-127"/>
                <a:cs typeface="Arial" pitchFamily="34" charset="0"/>
              </a:rPr>
              <a:t>akeway, Texas</a:t>
            </a:r>
            <a:endParaRPr lang="en-US" sz="2000" dirty="0">
              <a:latin typeface="Constantia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Overview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1999"/>
          </a:xfrm>
        </p:spPr>
        <p:txBody>
          <a:bodyPr>
            <a:normAutofit fontScale="70000" lnSpcReduction="20000"/>
          </a:bodyPr>
          <a:lstStyle/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altLang="en-US" sz="3300" dirty="0">
                <a:cs typeface="Arial" pitchFamily="34" charset="0"/>
              </a:rPr>
              <a:t>How do actuaries review and select assumptions?</a:t>
            </a:r>
          </a:p>
          <a:p>
            <a:pPr marL="0" indent="0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None/>
            </a:pPr>
            <a:endParaRPr lang="en-US" altLang="en-US" sz="2500" dirty="0">
              <a:cs typeface="Arial" pitchFamily="34" charset="0"/>
            </a:endParaRPr>
          </a:p>
          <a:p>
            <a:pPr marL="198438" lvl="0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Who is responsible for the actuarial assumptions?</a:t>
            </a: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What are the reasons for different investment return assumptions among public pension funds?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sz="2500" dirty="0"/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Why are most public pension funds using a lower investment return assumption now than in 2008?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What statements are sometimes made about public pension funds with which you disagree?  And why?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400" dirty="0">
                <a:cs typeface="Arial" pitchFamily="34" charset="0"/>
              </a:rPr>
              <a:t>Fund experience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Retirement rates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Termination rates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RETRO DROP election percentage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Promotion, step, and longevity compensation increases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Percentage married at retirement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Age difference between firefighter and spouse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12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Administrative expenses</a:t>
            </a:r>
          </a:p>
          <a:p>
            <a:pPr marL="311150" lvl="1" indent="0" defTabSz="1019175">
              <a:lnSpc>
                <a:spcPct val="70000"/>
              </a:lnSpc>
              <a:buClr>
                <a:srgbClr val="0000FF"/>
              </a:buClr>
              <a:buSzPct val="90000"/>
              <a:buNone/>
              <a:tabLst>
                <a:tab pos="198438" algn="l"/>
              </a:tabLst>
            </a:pPr>
            <a:endParaRPr lang="en-US" altLang="en-US" sz="1600" dirty="0">
              <a:latin typeface="Tahoma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609600"/>
            <a:ext cx="7372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300" dirty="0">
                <a:solidFill>
                  <a:srgbClr val="C00000"/>
                </a:solidFill>
                <a:latin typeface="Constantia" pitchFamily="18" charset="0"/>
                <a:cs typeface="Tahoma" charset="0"/>
              </a:rPr>
              <a:t>Considerations for Reviewing and Selecting Assumptions</a:t>
            </a:r>
            <a:endParaRPr lang="en-US" sz="2300" dirty="0">
              <a:solidFill>
                <a:srgbClr val="0000FF"/>
              </a:solidFill>
              <a:latin typeface="Constantia" pitchFamily="18" charset="0"/>
              <a:cs typeface="Tahoma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National experience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Mortality rates (base table)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Future reductions in mortality rates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>
                <a:cs typeface="Arial" pitchFamily="34" charset="0"/>
              </a:rPr>
              <a:t>Fund </a:t>
            </a:r>
            <a:r>
              <a:rPr lang="en-US" altLang="en-US" sz="2100" dirty="0">
                <a:cs typeface="Arial" pitchFamily="34" charset="0"/>
              </a:rPr>
              <a:t>expectations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6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Target asset allocation by class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Investment-related expenses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National experience combined with forecasts of experts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Price inflation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Real rates of return by asset class</a:t>
            </a:r>
          </a:p>
          <a:p>
            <a:pPr defTabSz="1019175">
              <a:lnSpc>
                <a:spcPct val="117000"/>
              </a:lnSpc>
              <a:spcBef>
                <a:spcPts val="456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Underlying price inflation consistency</a:t>
            </a:r>
            <a:r>
              <a:rPr lang="en-US" altLang="en-US" sz="2400" dirty="0">
                <a:cs typeface="Arial" pitchFamily="34" charset="0"/>
              </a:rPr>
              <a:t> 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24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Investment return assumption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General compensation increase assumption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Aggregate payroll increase assumption</a:t>
            </a:r>
          </a:p>
          <a:p>
            <a:pPr marL="630238" lvl="1" indent="-319088" defTabSz="1019175">
              <a:lnSpc>
                <a:spcPct val="70000"/>
              </a:lnSpc>
              <a:buClr>
                <a:srgbClr val="0000FF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endParaRPr lang="en-US" altLang="en-US" sz="1600" dirty="0">
              <a:latin typeface="Tahoma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609600"/>
            <a:ext cx="7372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300" dirty="0">
                <a:solidFill>
                  <a:srgbClr val="C00000"/>
                </a:solidFill>
                <a:latin typeface="Constantia" pitchFamily="18" charset="0"/>
                <a:cs typeface="Tahoma" charset="0"/>
              </a:rPr>
              <a:t>Considerations for Reviewing and Selecting Assumptions</a:t>
            </a:r>
          </a:p>
          <a:p>
            <a:pPr algn="ctr">
              <a:defRPr/>
            </a:pPr>
            <a:r>
              <a:rPr lang="en-US" sz="2300" dirty="0">
                <a:solidFill>
                  <a:srgbClr val="C00000"/>
                </a:solidFill>
                <a:latin typeface="Constantia" pitchFamily="18" charset="0"/>
                <a:cs typeface="Tahoma" charset="0"/>
              </a:rPr>
              <a:t>(Continued)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7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Actuaries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6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Review, select, and recommend the assumptions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Follow actuarial standards of practice (ASOPs)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Support and explain recommendations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Answer questions from the board members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Board members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Select and engage actuarial firm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Receive recommended assumptions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Ask questions about the assumptions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Accept or adopt the recommended assumptions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Joint responsibility practically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Actuaries’ responsibility professionally (ASOPs)</a:t>
            </a:r>
            <a:r>
              <a:rPr lang="en-US" altLang="en-US" sz="2400" dirty="0">
                <a:cs typeface="Arial" pitchFamily="34" charset="0"/>
              </a:rPr>
              <a:t> </a:t>
            </a:r>
          </a:p>
          <a:p>
            <a:pPr marL="311150" lvl="1" indent="0" defTabSz="1019175">
              <a:lnSpc>
                <a:spcPct val="70000"/>
              </a:lnSpc>
              <a:buClr>
                <a:srgbClr val="0000FF"/>
              </a:buClr>
              <a:buSzPct val="90000"/>
              <a:buNone/>
              <a:tabLst>
                <a:tab pos="198438" algn="l"/>
              </a:tabLst>
            </a:pPr>
            <a:endParaRPr lang="en-US" altLang="en-US" sz="1600" dirty="0">
              <a:latin typeface="Tahoma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609600"/>
            <a:ext cx="7372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Tahoma" charset="0"/>
              </a:rPr>
              <a:t>Who Is Responsible for the Actuarial Assumptions?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7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Components of theoretical approach for setting the assumption</a:t>
            </a:r>
          </a:p>
          <a:p>
            <a:pPr marL="630238" lvl="1" indent="-288925" defTabSz="1019175">
              <a:lnSpc>
                <a:spcPct val="117000"/>
              </a:lnSpc>
              <a:spcBef>
                <a:spcPts val="600"/>
              </a:spcBef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Asset allocation differences (fund specific)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Investment expenses differences (fund specific)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Different assumptions for real rates of return by asset class</a:t>
            </a:r>
            <a:endParaRPr lang="en-US" altLang="en-US" sz="2000" dirty="0">
              <a:solidFill>
                <a:srgbClr val="C00000"/>
              </a:solidFill>
              <a:cs typeface="Arial" pitchFamily="34" charset="0"/>
            </a:endParaRP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Different assumptions for inflation</a:t>
            </a:r>
          </a:p>
          <a:p>
            <a:pPr defTabSz="1019175">
              <a:lnSpc>
                <a:spcPct val="117000"/>
              </a:lnSpc>
              <a:buClr>
                <a:srgbClr val="C00000"/>
              </a:buClr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100" dirty="0">
                <a:cs typeface="Arial" pitchFamily="34" charset="0"/>
              </a:rPr>
              <a:t>Other fund specific characteristics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Actuarial condition of the fund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Recent experience of the fund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Contribution policy of the employer and of the members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Inclinations of board members</a:t>
            </a:r>
          </a:p>
          <a:p>
            <a:pPr marL="630238" lvl="1" indent="-288925" defTabSz="1019175">
              <a:lnSpc>
                <a:spcPct val="117000"/>
              </a:lnSpc>
              <a:buClr>
                <a:srgbClr val="C00000"/>
              </a:buClr>
              <a:buSzPct val="90000"/>
              <a:buFont typeface="Wingdings" pitchFamily="2" charset="2"/>
              <a:buChar char="§"/>
              <a:tabLst>
                <a:tab pos="198438" algn="l"/>
              </a:tabLst>
            </a:pPr>
            <a:r>
              <a:rPr lang="en-US" altLang="en-US" sz="2000" dirty="0">
                <a:cs typeface="Arial" pitchFamily="34" charset="0"/>
              </a:rPr>
              <a:t>Actuaries for the fund</a:t>
            </a:r>
          </a:p>
          <a:p>
            <a:pPr marL="311150" lvl="1" indent="0" defTabSz="1019175">
              <a:lnSpc>
                <a:spcPct val="70000"/>
              </a:lnSpc>
              <a:buClr>
                <a:srgbClr val="0000FF"/>
              </a:buClr>
              <a:buSzPct val="90000"/>
              <a:buNone/>
              <a:tabLst>
                <a:tab pos="198438" algn="l"/>
              </a:tabLst>
            </a:pPr>
            <a:endParaRPr lang="en-US" altLang="en-US" sz="1600" dirty="0">
              <a:latin typeface="Tahoma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609600"/>
            <a:ext cx="7372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Tahoma" charset="0"/>
              </a:rPr>
              <a:t>What Are the Reasons for Different Investment Return Assumptions Among Public Pension Funds?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0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C00000"/>
                </a:solidFill>
                <a:latin typeface="Constantia" pitchFamily="18" charset="0"/>
              </a:rPr>
              <a:t>Range of Investment Return Assumptions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buFontTx/>
              <a:buNone/>
              <a:tabLst>
                <a:tab pos="398463" algn="l"/>
                <a:tab pos="1254125" algn="ctr"/>
                <a:tab pos="2063750" algn="r"/>
                <a:tab pos="2625725" algn="l"/>
                <a:tab pos="2979738" algn="ctr"/>
                <a:tab pos="3376613" algn="r"/>
                <a:tab pos="3938588" algn="l"/>
                <a:tab pos="4630738" algn="ctr"/>
                <a:tab pos="5368925" algn="r"/>
                <a:tab pos="6119813" algn="l"/>
                <a:tab pos="6916738" algn="ctr"/>
                <a:tab pos="7713663" algn="r"/>
              </a:tabLst>
              <a:defRPr/>
            </a:pPr>
            <a:r>
              <a:rPr lang="en-US" sz="1800" kern="0" dirty="0"/>
              <a:t>		</a:t>
            </a:r>
            <a:r>
              <a:rPr lang="en-US" sz="2400" kern="0" dirty="0"/>
              <a:t>		</a:t>
            </a:r>
            <a:r>
              <a:rPr lang="en-US" sz="2800" kern="0" dirty="0"/>
              <a:t> 					All</a:t>
            </a:r>
          </a:p>
          <a:p>
            <a:pPr marL="609600" indent="-609600" eaLnBrk="1" hangingPunct="1">
              <a:buFontTx/>
              <a:buNone/>
              <a:tabLst>
                <a:tab pos="398463" algn="l"/>
                <a:tab pos="1254125" algn="ctr"/>
                <a:tab pos="2063750" algn="r"/>
                <a:tab pos="2566988" algn="l"/>
                <a:tab pos="2979738" algn="ctr"/>
                <a:tab pos="3436938" algn="r"/>
                <a:tab pos="3938588" algn="l"/>
                <a:tab pos="4630738" algn="ctr"/>
                <a:tab pos="5368925" algn="r"/>
                <a:tab pos="5826125" algn="l"/>
                <a:tab pos="6916738" algn="ctr"/>
                <a:tab pos="7713663" algn="r"/>
              </a:tabLst>
              <a:defRPr/>
            </a:pPr>
            <a:r>
              <a:rPr lang="en-US" sz="2800" kern="0" dirty="0"/>
              <a:t>					TLFFRA			Texas Funds			NASRA Survey</a:t>
            </a:r>
          </a:p>
          <a:p>
            <a:pPr marL="117475" indent="0" eaLnBrk="1" hangingPunct="1">
              <a:buFontTx/>
              <a:buNone/>
              <a:tabLst>
                <a:tab pos="398463" algn="l"/>
                <a:tab pos="1254125" algn="ctr"/>
                <a:tab pos="2063750" algn="r"/>
                <a:tab pos="2566988" algn="l"/>
                <a:tab pos="2979738" algn="ctr"/>
                <a:tab pos="3376613" algn="r"/>
                <a:tab pos="3938588" algn="l"/>
                <a:tab pos="4630738" algn="ctr"/>
                <a:tab pos="5368925" algn="r"/>
                <a:tab pos="6119813" algn="l"/>
                <a:tab pos="6916738" algn="ctr"/>
                <a:tab pos="7713663" algn="r"/>
              </a:tabLst>
              <a:defRPr/>
            </a:pPr>
            <a:r>
              <a:rPr lang="en-US" sz="2800" u="sng" kern="0" dirty="0"/>
              <a:t>	Assumption	</a:t>
            </a:r>
            <a:r>
              <a:rPr lang="en-US" sz="2800" kern="0" dirty="0"/>
              <a:t>	</a:t>
            </a:r>
            <a:r>
              <a:rPr lang="en-US" sz="2800" u="sng" kern="0" dirty="0"/>
              <a:t>	Funds	</a:t>
            </a:r>
            <a:r>
              <a:rPr lang="en-US" sz="2800" kern="0" dirty="0"/>
              <a:t>	</a:t>
            </a:r>
            <a:r>
              <a:rPr lang="en-US" sz="2800" u="sng" kern="0" dirty="0"/>
              <a:t>	July 2022	</a:t>
            </a:r>
            <a:r>
              <a:rPr lang="en-US" sz="2800" kern="0" dirty="0"/>
              <a:t>	</a:t>
            </a:r>
            <a:r>
              <a:rPr lang="en-US" sz="2800" u="sng" kern="0" dirty="0"/>
              <a:t>	July 2022	</a:t>
            </a:r>
            <a:endParaRPr lang="en-US" sz="2800" kern="0" dirty="0"/>
          </a:p>
          <a:p>
            <a:pPr marL="117475" indent="0" eaLnBrk="1" hangingPunct="1">
              <a:lnSpc>
                <a:spcPct val="80000"/>
              </a:lnSpc>
              <a:spcBef>
                <a:spcPts val="10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8.0%	1	1		0</a:t>
            </a: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3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&gt; 7.5 &lt;  8.0	6	10		1</a:t>
            </a: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7.5	15	16		7</a:t>
            </a: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&gt; 7.0 &lt; 7.5	11	24		30</a:t>
            </a: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3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7.0	8	20		48</a:t>
            </a:r>
          </a:p>
          <a:p>
            <a:pPr marL="117475" indent="0" eaLnBrk="1" hangingPunct="1">
              <a:lnSpc>
                <a:spcPct val="80000"/>
              </a:lnSpc>
              <a:spcBef>
                <a:spcPts val="4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300"/>
              </a:spcBef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&lt; 7.0	</a:t>
            </a:r>
            <a:r>
              <a:rPr lang="en-US" sz="2800" u="sng" kern="0" dirty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u="sng" kern="0" dirty="0">
                <a:latin typeface="Arial" panose="020B0604020202020204" pitchFamily="34" charset="0"/>
                <a:cs typeface="Arial" panose="020B0604020202020204" pitchFamily="34" charset="0"/>
              </a:rPr>
              <a:t>  29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u="sng" kern="0" dirty="0">
                <a:latin typeface="Arial" panose="020B0604020202020204" pitchFamily="34" charset="0"/>
                <a:cs typeface="Arial" panose="020B0604020202020204" pitchFamily="34" charset="0"/>
              </a:rPr>
              <a:t>  45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  <a:endParaRPr lang="en-US" sz="1600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68275" algn="l"/>
                <a:tab pos="3024188" algn="dec"/>
                <a:tab pos="4748213" algn="dec"/>
                <a:tab pos="5721350" algn="l"/>
                <a:tab pos="6975475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		42	100		131</a:t>
            </a:r>
          </a:p>
          <a:p>
            <a:pPr marL="117475" indent="0" eaLnBrk="1" hangingPunct="1">
              <a:lnSpc>
                <a:spcPct val="80000"/>
              </a:lnSpc>
              <a:spcBef>
                <a:spcPts val="1400"/>
              </a:spcBef>
              <a:buFontTx/>
              <a:buNone/>
              <a:tabLst>
                <a:tab pos="168275" algn="l"/>
                <a:tab pos="2566988" algn="l"/>
                <a:tab pos="4395788" algn="dec"/>
                <a:tab pos="6637338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Median	7.50%	7.25%	7.00%</a:t>
            </a:r>
          </a:p>
          <a:p>
            <a:pPr marL="117475" indent="0">
              <a:lnSpc>
                <a:spcPct val="80000"/>
              </a:lnSpc>
              <a:spcBef>
                <a:spcPts val="1400"/>
              </a:spcBef>
              <a:buNone/>
              <a:tabLst>
                <a:tab pos="168275" algn="l"/>
                <a:tab pos="2566988" algn="l"/>
                <a:tab pos="4395788" algn="dec"/>
                <a:tab pos="6637338" algn="dec"/>
                <a:tab pos="7491413" algn="r"/>
              </a:tabLst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2017 Median	7.75%	7.75%	7.50%</a:t>
            </a:r>
          </a:p>
          <a:p>
            <a:pPr marL="117475" indent="0" eaLnBrk="1" hangingPunct="1">
              <a:lnSpc>
                <a:spcPct val="80000"/>
              </a:lnSpc>
              <a:spcBef>
                <a:spcPts val="1400"/>
              </a:spcBef>
              <a:buFontTx/>
              <a:buNone/>
              <a:tabLst>
                <a:tab pos="168275" algn="l"/>
                <a:tab pos="2566988" algn="l"/>
                <a:tab pos="4395788" algn="dec"/>
                <a:tab pos="6637338" algn="dec"/>
                <a:tab pos="7491413" algn="r"/>
              </a:tabLst>
              <a:defRPr/>
            </a:pP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0" eaLnBrk="1" hangingPunct="1">
              <a:lnSpc>
                <a:spcPct val="80000"/>
              </a:lnSpc>
              <a:spcBef>
                <a:spcPts val="1400"/>
              </a:spcBef>
              <a:buFontTx/>
              <a:buNone/>
              <a:tabLst>
                <a:tab pos="168275" algn="l"/>
                <a:tab pos="2566988" algn="l"/>
                <a:tab pos="4395788" algn="dec"/>
                <a:tab pos="6637338" algn="dec"/>
                <a:tab pos="7491413" algn="r"/>
              </a:tabLst>
              <a:defRPr/>
            </a:pP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§"/>
            </a:pPr>
            <a:endParaRPr lang="en-US" altLang="en-US" sz="2800" dirty="0"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Why Are Most Public Pension Funds Using a Lower</a:t>
            </a:r>
            <a:b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Investment Return Assumption Now Than in 2008?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fontScale="70000" lnSpcReduction="20000"/>
          </a:bodyPr>
          <a:lstStyle/>
          <a:p>
            <a:pPr marL="198438" indent="-198438" defTabSz="1019175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altLang="en-US" sz="3300" dirty="0">
                <a:cs typeface="Arial" pitchFamily="34" charset="0"/>
              </a:rPr>
              <a:t>The Great Recession of 2008</a:t>
            </a:r>
          </a:p>
          <a:p>
            <a:pPr marL="0" indent="0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None/>
            </a:pPr>
            <a:endParaRPr lang="en-US" altLang="en-US" sz="2500" dirty="0">
              <a:cs typeface="Arial" pitchFamily="34" charset="0"/>
            </a:endParaRPr>
          </a:p>
          <a:p>
            <a:pPr marL="198438" lvl="0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Generally below average growth of the economy since 2009</a:t>
            </a: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Long-term decline of interest rates through 2021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sz="2500" dirty="0"/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Generally low price inflation from 2001 through 2020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Generally lower capital market forecasts by investment experts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Increasing scrutiny of public pension 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9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What Statements Are Sometimes Made about Public</a:t>
            </a:r>
            <a:b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Constantia" pitchFamily="18" charset="0"/>
                <a:cs typeface="Arial" pitchFamily="34" charset="0"/>
              </a:rPr>
              <a:t>Pension Funds with Which You Disagree, and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fontScale="70000" lnSpcReduction="20000"/>
          </a:bodyPr>
          <a:lstStyle/>
          <a:p>
            <a:pPr marL="198438" indent="-198438" defTabSz="1019175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altLang="en-US" sz="3300" dirty="0">
                <a:cs typeface="Arial" pitchFamily="34" charset="0"/>
              </a:rPr>
              <a:t>If the funded ratio is at least 80%, then the fund is in good shape.</a:t>
            </a:r>
          </a:p>
          <a:p>
            <a:pPr marL="0" indent="0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None/>
            </a:pPr>
            <a:endParaRPr lang="en-US" altLang="en-US" sz="2500" dirty="0">
              <a:cs typeface="Arial" pitchFamily="34" charset="0"/>
            </a:endParaRPr>
          </a:p>
          <a:p>
            <a:pPr marL="198438" lvl="0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It is bad for a fund to pay more in benefits than is being contributed (negative net cash flow).</a:t>
            </a: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The funded ratio should be over 100% before the board considers any benefit improvement.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sz="2500" dirty="0"/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DROP benefits are cost neutral.</a:t>
            </a:r>
          </a:p>
          <a:p>
            <a:pPr marL="198438" indent="-198438" defTabSz="1019175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endParaRPr lang="en-US" altLang="en-US" sz="2500" dirty="0">
              <a:cs typeface="Arial" pitchFamily="34" charset="0"/>
            </a:endParaRPr>
          </a:p>
          <a:p>
            <a:pPr marL="198438" indent="-198438" defTabSz="101917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5000"/>
              <a:buFont typeface="Wingdings" pitchFamily="2" charset="2"/>
              <a:buChar char="§"/>
            </a:pPr>
            <a:r>
              <a:rPr lang="en-US" sz="3300" dirty="0"/>
              <a:t>It is wrong for firefighters to contribute more than the fund’s normal cost.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24600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2022 TLFFRA Educational Conference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192B-0E58-47BD-BBAB-D06468542F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0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669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Tahoma</vt:lpstr>
      <vt:lpstr>Wingdings</vt:lpstr>
      <vt:lpstr>Office Theme</vt:lpstr>
      <vt:lpstr>TLFFRA Educational Conference</vt:lpstr>
      <vt:lpstr>Overview of Session</vt:lpstr>
      <vt:lpstr>PowerPoint Presentation</vt:lpstr>
      <vt:lpstr>PowerPoint Presentation</vt:lpstr>
      <vt:lpstr>PowerPoint Presentation</vt:lpstr>
      <vt:lpstr>PowerPoint Presentation</vt:lpstr>
      <vt:lpstr>Range of Investment Return Assumptions</vt:lpstr>
      <vt:lpstr>Why Are Most Public Pension Funds Using a Lower Investment Return Assumption Now Than in 2008?</vt:lpstr>
      <vt:lpstr>What Statements Are Sometimes Made about Public Pension Funds with Which You Disagree, and 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Nancy Goertz</cp:lastModifiedBy>
  <cp:revision>89</cp:revision>
  <cp:lastPrinted>2022-09-12T16:43:47Z</cp:lastPrinted>
  <dcterms:created xsi:type="dcterms:W3CDTF">2015-09-02T15:25:56Z</dcterms:created>
  <dcterms:modified xsi:type="dcterms:W3CDTF">2022-09-12T16:43:56Z</dcterms:modified>
</cp:coreProperties>
</file>