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1"/>
  </p:notesMasterIdLst>
  <p:sldIdLst>
    <p:sldId id="266" r:id="rId3"/>
    <p:sldId id="294" r:id="rId4"/>
    <p:sldId id="343" r:id="rId5"/>
    <p:sldId id="344" r:id="rId6"/>
    <p:sldId id="348" r:id="rId7"/>
    <p:sldId id="342" r:id="rId8"/>
    <p:sldId id="347" r:id="rId9"/>
    <p:sldId id="345" r:id="rId10"/>
    <p:sldId id="358" r:id="rId11"/>
    <p:sldId id="346" r:id="rId12"/>
    <p:sldId id="359" r:id="rId13"/>
    <p:sldId id="349" r:id="rId14"/>
    <p:sldId id="351" r:id="rId15"/>
    <p:sldId id="352" r:id="rId16"/>
    <p:sldId id="353" r:id="rId17"/>
    <p:sldId id="363" r:id="rId18"/>
    <p:sldId id="354" r:id="rId19"/>
    <p:sldId id="355" r:id="rId20"/>
    <p:sldId id="357" r:id="rId21"/>
    <p:sldId id="350" r:id="rId22"/>
    <p:sldId id="361" r:id="rId23"/>
    <p:sldId id="364" r:id="rId24"/>
    <p:sldId id="365" r:id="rId25"/>
    <p:sldId id="356" r:id="rId26"/>
    <p:sldId id="362" r:id="rId27"/>
    <p:sldId id="360" r:id="rId28"/>
    <p:sldId id="322" r:id="rId29"/>
    <p:sldId id="367"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D6DCE5"/>
    <a:srgbClr val="FFFFFF"/>
    <a:srgbClr val="FEC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snapToGrid="0">
      <p:cViewPr varScale="1">
        <p:scale>
          <a:sx n="170" d="100"/>
          <a:sy n="170" d="100"/>
        </p:scale>
        <p:origin x="3192" y="14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5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ett, Tim" userId="de757bde-1cd7-47b9-a6e8-d89ee3d50098" providerId="ADAL" clId="{91FE3A96-74F3-4B2A-8829-4E4A4DD3F5DF}"/>
    <pc:docChg chg="modSld">
      <pc:chgData name="Barrett, Tim" userId="de757bde-1cd7-47b9-a6e8-d89ee3d50098" providerId="ADAL" clId="{91FE3A96-74F3-4B2A-8829-4E4A4DD3F5DF}" dt="2022-10-02T22:13:13.719" v="4" actId="255"/>
      <pc:docMkLst>
        <pc:docMk/>
      </pc:docMkLst>
      <pc:sldChg chg="modSp mod">
        <pc:chgData name="Barrett, Tim" userId="de757bde-1cd7-47b9-a6e8-d89ee3d50098" providerId="ADAL" clId="{91FE3A96-74F3-4B2A-8829-4E4A4DD3F5DF}" dt="2022-10-02T22:13:13.719" v="4" actId="255"/>
        <pc:sldMkLst>
          <pc:docMk/>
          <pc:sldMk cId="750227920" sldId="350"/>
        </pc:sldMkLst>
        <pc:spChg chg="mod">
          <ac:chgData name="Barrett, Tim" userId="de757bde-1cd7-47b9-a6e8-d89ee3d50098" providerId="ADAL" clId="{91FE3A96-74F3-4B2A-8829-4E4A4DD3F5DF}" dt="2022-10-02T22:13:13.719" v="4" actId="255"/>
          <ac:spMkLst>
            <pc:docMk/>
            <pc:sldMk cId="750227920" sldId="350"/>
            <ac:spMk id="3" creationId="{3E7DF676-652E-5A71-0C3B-E1BB462BB3F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a.nepc.com\drives\research\Bloomberg\Jenn\Topic%20Talks\Fed%20Tapering\Fed%20Balance%20Sheet%20Full%20Detail%20v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ma.nepc.com\drives\research\Bloomberg\Jenn\Topic%20Talks\Fed%20Tapering\Fed%20Balance%20Sheet%20Full%20Detail%20v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obert.hardy\Documents\Slide%20Deck%20Data\EPS%20Revisi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obert.hardy\Documents\Slide%20Deck%20Data\Global%20PMI%20vs%20ACW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obert.hardy\Documents\Slide%20Deck%20Data\Global%20PMI%20CS%20Mod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686125098662589E-3"/>
          <c:y val="1.1447441516682281E-2"/>
          <c:w val="0.90426742429965534"/>
          <c:h val="0.89575365580734889"/>
        </c:manualLayout>
      </c:layout>
      <c:lineChart>
        <c:grouping val="standard"/>
        <c:varyColors val="0"/>
        <c:dLbls>
          <c:showLegendKey val="0"/>
          <c:showVal val="0"/>
          <c:showCatName val="0"/>
          <c:showSerName val="0"/>
          <c:showPercent val="0"/>
          <c:showBubbleSize val="0"/>
        </c:dLbls>
        <c:marker val="1"/>
        <c:smooth val="0"/>
        <c:axId val="482776824"/>
        <c:axId val="482779704"/>
      </c:lineChart>
      <c:catAx>
        <c:axId val="482776824"/>
        <c:scaling>
          <c:orientation val="minMax"/>
          <c:min val="62"/>
        </c:scaling>
        <c:delete val="1"/>
        <c:axPos val="b"/>
        <c:numFmt formatCode="yyyy" sourceLinked="0"/>
        <c:majorTickMark val="none"/>
        <c:minorTickMark val="none"/>
        <c:tickLblPos val="nextTo"/>
        <c:crossAx val="482779704"/>
        <c:crosses val="autoZero"/>
        <c:auto val="1"/>
        <c:lblAlgn val="ctr"/>
        <c:lblOffset val="100"/>
        <c:tickLblSkip val="24"/>
        <c:noMultiLvlLbl val="0"/>
      </c:catAx>
      <c:valAx>
        <c:axId val="482779704"/>
        <c:scaling>
          <c:orientation val="minMax"/>
        </c:scaling>
        <c:delete val="1"/>
        <c:axPos val="l"/>
        <c:numFmt formatCode="_(&quot;$&quot;* #,##0_);_(&quot;$&quot;* \(#,##0\);_(&quot;$&quot;* &quot;-&quot;??_);_(@_)" sourceLinked="1"/>
        <c:majorTickMark val="out"/>
        <c:minorTickMark val="none"/>
        <c:tickLblPos val="nextTo"/>
        <c:crossAx val="482776824"/>
        <c:crosses val="autoZero"/>
        <c:crossBetween val="midCat"/>
      </c:valAx>
      <c:spPr>
        <a:noFill/>
        <a:ln>
          <a:noFill/>
        </a:ln>
        <a:effectLst/>
      </c:spPr>
    </c:plotArea>
    <c:plotVisOnly val="1"/>
    <c:dispBlanksAs val="gap"/>
    <c:showDLblsOverMax val="0"/>
    <c:extLst/>
  </c:chart>
  <c:spPr>
    <a:noFill/>
    <a:ln w="9525" cap="flat" cmpd="sng" algn="ctr">
      <a:noFill/>
      <a:round/>
    </a:ln>
    <a:effectLst/>
  </c:spPr>
  <c:txPr>
    <a:bodyPr/>
    <a:lstStyle/>
    <a:p>
      <a:pPr>
        <a:defRPr sz="14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764774283002359E-2"/>
          <c:y val="2.540639411138701E-2"/>
          <c:w val="0.95229568554503341"/>
          <c:h val="0.89575365580734889"/>
        </c:manualLayout>
      </c:layout>
      <c:lineChart>
        <c:grouping val="standard"/>
        <c:varyColors val="0"/>
        <c:ser>
          <c:idx val="0"/>
          <c:order val="0"/>
          <c:spPr>
            <a:ln w="28575" cap="rnd">
              <a:solidFill>
                <a:srgbClr val="002060"/>
              </a:solidFill>
              <a:round/>
            </a:ln>
            <a:effectLst/>
          </c:spPr>
          <c:marker>
            <c:symbol val="none"/>
          </c:marker>
          <c:cat>
            <c:numRef>
              <c:f>'Fed B|S Asset Detail'!$B$51:$B$274</c:f>
              <c:numCache>
                <c:formatCode>m/d/yyyy</c:formatCode>
                <c:ptCount val="224"/>
                <c:pt idx="0">
                  <c:v>44407</c:v>
                </c:pt>
                <c:pt idx="1">
                  <c:v>44377</c:v>
                </c:pt>
                <c:pt idx="2">
                  <c:v>44347</c:v>
                </c:pt>
                <c:pt idx="3">
                  <c:v>44316</c:v>
                </c:pt>
                <c:pt idx="4">
                  <c:v>44286</c:v>
                </c:pt>
                <c:pt idx="5">
                  <c:v>44253</c:v>
                </c:pt>
                <c:pt idx="6">
                  <c:v>44225</c:v>
                </c:pt>
                <c:pt idx="7">
                  <c:v>44196</c:v>
                </c:pt>
                <c:pt idx="8">
                  <c:v>44165</c:v>
                </c:pt>
                <c:pt idx="9">
                  <c:v>44134</c:v>
                </c:pt>
                <c:pt idx="10">
                  <c:v>44104</c:v>
                </c:pt>
                <c:pt idx="11">
                  <c:v>44074</c:v>
                </c:pt>
                <c:pt idx="12">
                  <c:v>44043</c:v>
                </c:pt>
                <c:pt idx="13">
                  <c:v>44012</c:v>
                </c:pt>
                <c:pt idx="14">
                  <c:v>43980</c:v>
                </c:pt>
                <c:pt idx="15">
                  <c:v>43951</c:v>
                </c:pt>
                <c:pt idx="16">
                  <c:v>43921</c:v>
                </c:pt>
                <c:pt idx="17">
                  <c:v>43889</c:v>
                </c:pt>
                <c:pt idx="18">
                  <c:v>43861</c:v>
                </c:pt>
                <c:pt idx="19">
                  <c:v>43830</c:v>
                </c:pt>
                <c:pt idx="20">
                  <c:v>43798</c:v>
                </c:pt>
                <c:pt idx="21">
                  <c:v>43769</c:v>
                </c:pt>
                <c:pt idx="22">
                  <c:v>43738</c:v>
                </c:pt>
                <c:pt idx="23">
                  <c:v>43707</c:v>
                </c:pt>
                <c:pt idx="24">
                  <c:v>43677</c:v>
                </c:pt>
                <c:pt idx="25">
                  <c:v>43644</c:v>
                </c:pt>
                <c:pt idx="26">
                  <c:v>43616</c:v>
                </c:pt>
                <c:pt idx="27">
                  <c:v>43585</c:v>
                </c:pt>
                <c:pt idx="28">
                  <c:v>43553</c:v>
                </c:pt>
                <c:pt idx="29">
                  <c:v>43524</c:v>
                </c:pt>
                <c:pt idx="30">
                  <c:v>43496</c:v>
                </c:pt>
                <c:pt idx="31">
                  <c:v>43465</c:v>
                </c:pt>
                <c:pt idx="32">
                  <c:v>43434</c:v>
                </c:pt>
                <c:pt idx="33">
                  <c:v>43404</c:v>
                </c:pt>
                <c:pt idx="34">
                  <c:v>43371</c:v>
                </c:pt>
                <c:pt idx="35">
                  <c:v>43343</c:v>
                </c:pt>
                <c:pt idx="36">
                  <c:v>43312</c:v>
                </c:pt>
                <c:pt idx="37">
                  <c:v>43280</c:v>
                </c:pt>
                <c:pt idx="38">
                  <c:v>43251</c:v>
                </c:pt>
                <c:pt idx="39">
                  <c:v>43220</c:v>
                </c:pt>
                <c:pt idx="40">
                  <c:v>43189</c:v>
                </c:pt>
                <c:pt idx="41">
                  <c:v>43159</c:v>
                </c:pt>
                <c:pt idx="42">
                  <c:v>43131</c:v>
                </c:pt>
                <c:pt idx="43">
                  <c:v>43098</c:v>
                </c:pt>
                <c:pt idx="44">
                  <c:v>43069</c:v>
                </c:pt>
                <c:pt idx="45">
                  <c:v>43039</c:v>
                </c:pt>
                <c:pt idx="46">
                  <c:v>43007</c:v>
                </c:pt>
                <c:pt idx="47">
                  <c:v>42978</c:v>
                </c:pt>
                <c:pt idx="48">
                  <c:v>42947</c:v>
                </c:pt>
                <c:pt idx="49">
                  <c:v>42916</c:v>
                </c:pt>
                <c:pt idx="50">
                  <c:v>42886</c:v>
                </c:pt>
                <c:pt idx="51">
                  <c:v>42853</c:v>
                </c:pt>
                <c:pt idx="52">
                  <c:v>42825</c:v>
                </c:pt>
                <c:pt idx="53">
                  <c:v>42794</c:v>
                </c:pt>
                <c:pt idx="54">
                  <c:v>42766</c:v>
                </c:pt>
                <c:pt idx="55">
                  <c:v>42734</c:v>
                </c:pt>
                <c:pt idx="56">
                  <c:v>42704</c:v>
                </c:pt>
                <c:pt idx="57">
                  <c:v>42674</c:v>
                </c:pt>
                <c:pt idx="58">
                  <c:v>42643</c:v>
                </c:pt>
                <c:pt idx="59">
                  <c:v>42613</c:v>
                </c:pt>
                <c:pt idx="60">
                  <c:v>42580</c:v>
                </c:pt>
                <c:pt idx="61">
                  <c:v>42551</c:v>
                </c:pt>
                <c:pt idx="62">
                  <c:v>42521</c:v>
                </c:pt>
                <c:pt idx="63">
                  <c:v>42489</c:v>
                </c:pt>
                <c:pt idx="64">
                  <c:v>42460</c:v>
                </c:pt>
                <c:pt idx="65">
                  <c:v>42429</c:v>
                </c:pt>
                <c:pt idx="66">
                  <c:v>42398</c:v>
                </c:pt>
                <c:pt idx="67">
                  <c:v>42369</c:v>
                </c:pt>
                <c:pt idx="68">
                  <c:v>42338</c:v>
                </c:pt>
                <c:pt idx="69">
                  <c:v>42307</c:v>
                </c:pt>
                <c:pt idx="70">
                  <c:v>42277</c:v>
                </c:pt>
                <c:pt idx="71">
                  <c:v>42247</c:v>
                </c:pt>
                <c:pt idx="72">
                  <c:v>42216</c:v>
                </c:pt>
                <c:pt idx="73">
                  <c:v>42185</c:v>
                </c:pt>
                <c:pt idx="74">
                  <c:v>42153</c:v>
                </c:pt>
                <c:pt idx="75">
                  <c:v>42124</c:v>
                </c:pt>
                <c:pt idx="76">
                  <c:v>42094</c:v>
                </c:pt>
                <c:pt idx="77">
                  <c:v>42062</c:v>
                </c:pt>
                <c:pt idx="78">
                  <c:v>42034</c:v>
                </c:pt>
                <c:pt idx="79">
                  <c:v>42004</c:v>
                </c:pt>
                <c:pt idx="80">
                  <c:v>41971</c:v>
                </c:pt>
                <c:pt idx="81">
                  <c:v>41943</c:v>
                </c:pt>
                <c:pt idx="82">
                  <c:v>41912</c:v>
                </c:pt>
                <c:pt idx="83">
                  <c:v>41880</c:v>
                </c:pt>
                <c:pt idx="84">
                  <c:v>41851</c:v>
                </c:pt>
                <c:pt idx="85">
                  <c:v>41820</c:v>
                </c:pt>
                <c:pt idx="86">
                  <c:v>41789</c:v>
                </c:pt>
                <c:pt idx="87">
                  <c:v>41759</c:v>
                </c:pt>
                <c:pt idx="88">
                  <c:v>41729</c:v>
                </c:pt>
                <c:pt idx="89">
                  <c:v>41698</c:v>
                </c:pt>
                <c:pt idx="90">
                  <c:v>41670</c:v>
                </c:pt>
                <c:pt idx="91">
                  <c:v>41639</c:v>
                </c:pt>
                <c:pt idx="92">
                  <c:v>41607</c:v>
                </c:pt>
                <c:pt idx="93">
                  <c:v>41578</c:v>
                </c:pt>
                <c:pt idx="94">
                  <c:v>41547</c:v>
                </c:pt>
                <c:pt idx="95">
                  <c:v>41516</c:v>
                </c:pt>
                <c:pt idx="96">
                  <c:v>41486</c:v>
                </c:pt>
                <c:pt idx="97">
                  <c:v>41453</c:v>
                </c:pt>
                <c:pt idx="98">
                  <c:v>41425</c:v>
                </c:pt>
                <c:pt idx="99">
                  <c:v>41394</c:v>
                </c:pt>
                <c:pt idx="100">
                  <c:v>41362</c:v>
                </c:pt>
                <c:pt idx="101">
                  <c:v>41333</c:v>
                </c:pt>
                <c:pt idx="102">
                  <c:v>41305</c:v>
                </c:pt>
                <c:pt idx="103">
                  <c:v>41274</c:v>
                </c:pt>
                <c:pt idx="104">
                  <c:v>41243</c:v>
                </c:pt>
                <c:pt idx="105">
                  <c:v>41213</c:v>
                </c:pt>
                <c:pt idx="106">
                  <c:v>41180</c:v>
                </c:pt>
                <c:pt idx="107">
                  <c:v>41152</c:v>
                </c:pt>
                <c:pt idx="108">
                  <c:v>41121</c:v>
                </c:pt>
                <c:pt idx="109">
                  <c:v>41089</c:v>
                </c:pt>
                <c:pt idx="110">
                  <c:v>41060</c:v>
                </c:pt>
                <c:pt idx="111">
                  <c:v>41029</c:v>
                </c:pt>
                <c:pt idx="112">
                  <c:v>40998</c:v>
                </c:pt>
                <c:pt idx="113">
                  <c:v>40968</c:v>
                </c:pt>
                <c:pt idx="114">
                  <c:v>40939</c:v>
                </c:pt>
                <c:pt idx="115">
                  <c:v>40907</c:v>
                </c:pt>
                <c:pt idx="116">
                  <c:v>40877</c:v>
                </c:pt>
                <c:pt idx="117">
                  <c:v>40847</c:v>
                </c:pt>
                <c:pt idx="118">
                  <c:v>40816</c:v>
                </c:pt>
                <c:pt idx="119">
                  <c:v>40786</c:v>
                </c:pt>
                <c:pt idx="120">
                  <c:v>40753</c:v>
                </c:pt>
                <c:pt idx="121">
                  <c:v>40724</c:v>
                </c:pt>
                <c:pt idx="122">
                  <c:v>40694</c:v>
                </c:pt>
                <c:pt idx="123">
                  <c:v>40662</c:v>
                </c:pt>
                <c:pt idx="124">
                  <c:v>40633</c:v>
                </c:pt>
                <c:pt idx="125">
                  <c:v>40602</c:v>
                </c:pt>
                <c:pt idx="126">
                  <c:v>40574</c:v>
                </c:pt>
                <c:pt idx="127">
                  <c:v>40543</c:v>
                </c:pt>
                <c:pt idx="128">
                  <c:v>40512</c:v>
                </c:pt>
                <c:pt idx="129">
                  <c:v>40480</c:v>
                </c:pt>
                <c:pt idx="130">
                  <c:v>40451</c:v>
                </c:pt>
                <c:pt idx="131">
                  <c:v>40421</c:v>
                </c:pt>
                <c:pt idx="132">
                  <c:v>40389</c:v>
                </c:pt>
                <c:pt idx="133">
                  <c:v>40359</c:v>
                </c:pt>
                <c:pt idx="134">
                  <c:v>40329</c:v>
                </c:pt>
                <c:pt idx="135">
                  <c:v>40298</c:v>
                </c:pt>
                <c:pt idx="136">
                  <c:v>40268</c:v>
                </c:pt>
                <c:pt idx="137">
                  <c:v>40235</c:v>
                </c:pt>
                <c:pt idx="138">
                  <c:v>40207</c:v>
                </c:pt>
                <c:pt idx="139">
                  <c:v>40178</c:v>
                </c:pt>
                <c:pt idx="140">
                  <c:v>40147</c:v>
                </c:pt>
                <c:pt idx="141">
                  <c:v>40116</c:v>
                </c:pt>
                <c:pt idx="142">
                  <c:v>40086</c:v>
                </c:pt>
                <c:pt idx="143">
                  <c:v>40056</c:v>
                </c:pt>
                <c:pt idx="144">
                  <c:v>40025</c:v>
                </c:pt>
                <c:pt idx="145">
                  <c:v>39994</c:v>
                </c:pt>
                <c:pt idx="146">
                  <c:v>39962</c:v>
                </c:pt>
                <c:pt idx="147">
                  <c:v>39933</c:v>
                </c:pt>
                <c:pt idx="148">
                  <c:v>39903</c:v>
                </c:pt>
                <c:pt idx="149">
                  <c:v>39871</c:v>
                </c:pt>
                <c:pt idx="150">
                  <c:v>39843</c:v>
                </c:pt>
                <c:pt idx="151">
                  <c:v>39813</c:v>
                </c:pt>
                <c:pt idx="152">
                  <c:v>39780</c:v>
                </c:pt>
                <c:pt idx="153">
                  <c:v>39752</c:v>
                </c:pt>
                <c:pt idx="154">
                  <c:v>39721</c:v>
                </c:pt>
                <c:pt idx="155">
                  <c:v>39689</c:v>
                </c:pt>
                <c:pt idx="156">
                  <c:v>39660</c:v>
                </c:pt>
                <c:pt idx="157">
                  <c:v>39629</c:v>
                </c:pt>
                <c:pt idx="158">
                  <c:v>39598</c:v>
                </c:pt>
                <c:pt idx="159">
                  <c:v>39568</c:v>
                </c:pt>
                <c:pt idx="160">
                  <c:v>39538</c:v>
                </c:pt>
                <c:pt idx="161">
                  <c:v>39507</c:v>
                </c:pt>
                <c:pt idx="162">
                  <c:v>39478</c:v>
                </c:pt>
                <c:pt idx="163">
                  <c:v>39447</c:v>
                </c:pt>
                <c:pt idx="164">
                  <c:v>39416</c:v>
                </c:pt>
                <c:pt idx="165">
                  <c:v>39386</c:v>
                </c:pt>
                <c:pt idx="166">
                  <c:v>39353</c:v>
                </c:pt>
                <c:pt idx="167">
                  <c:v>39325</c:v>
                </c:pt>
                <c:pt idx="168">
                  <c:v>39294</c:v>
                </c:pt>
                <c:pt idx="169">
                  <c:v>39262</c:v>
                </c:pt>
                <c:pt idx="170">
                  <c:v>39233</c:v>
                </c:pt>
                <c:pt idx="171">
                  <c:v>39202</c:v>
                </c:pt>
                <c:pt idx="172">
                  <c:v>39171</c:v>
                </c:pt>
                <c:pt idx="173">
                  <c:v>39141</c:v>
                </c:pt>
                <c:pt idx="174">
                  <c:v>39113</c:v>
                </c:pt>
                <c:pt idx="175">
                  <c:v>39080</c:v>
                </c:pt>
                <c:pt idx="176">
                  <c:v>39051</c:v>
                </c:pt>
                <c:pt idx="177">
                  <c:v>39021</c:v>
                </c:pt>
                <c:pt idx="178">
                  <c:v>38989</c:v>
                </c:pt>
                <c:pt idx="179">
                  <c:v>38960</c:v>
                </c:pt>
                <c:pt idx="180">
                  <c:v>38929</c:v>
                </c:pt>
                <c:pt idx="181">
                  <c:v>38898</c:v>
                </c:pt>
                <c:pt idx="182">
                  <c:v>38868</c:v>
                </c:pt>
                <c:pt idx="183">
                  <c:v>38835</c:v>
                </c:pt>
                <c:pt idx="184">
                  <c:v>38807</c:v>
                </c:pt>
                <c:pt idx="185">
                  <c:v>38776</c:v>
                </c:pt>
                <c:pt idx="186">
                  <c:v>38748</c:v>
                </c:pt>
                <c:pt idx="187">
                  <c:v>38716</c:v>
                </c:pt>
                <c:pt idx="188">
                  <c:v>38686</c:v>
                </c:pt>
                <c:pt idx="189">
                  <c:v>38656</c:v>
                </c:pt>
                <c:pt idx="190">
                  <c:v>38625</c:v>
                </c:pt>
                <c:pt idx="191">
                  <c:v>38595</c:v>
                </c:pt>
                <c:pt idx="192">
                  <c:v>38562</c:v>
                </c:pt>
                <c:pt idx="193">
                  <c:v>38533</c:v>
                </c:pt>
                <c:pt idx="194">
                  <c:v>38503</c:v>
                </c:pt>
                <c:pt idx="195">
                  <c:v>38471</c:v>
                </c:pt>
                <c:pt idx="196">
                  <c:v>38442</c:v>
                </c:pt>
                <c:pt idx="197">
                  <c:v>38411</c:v>
                </c:pt>
                <c:pt idx="198">
                  <c:v>38383</c:v>
                </c:pt>
                <c:pt idx="199">
                  <c:v>38352</c:v>
                </c:pt>
                <c:pt idx="200">
                  <c:v>38321</c:v>
                </c:pt>
                <c:pt idx="201">
                  <c:v>38289</c:v>
                </c:pt>
                <c:pt idx="202">
                  <c:v>38260</c:v>
                </c:pt>
                <c:pt idx="203">
                  <c:v>38230</c:v>
                </c:pt>
                <c:pt idx="204">
                  <c:v>38198</c:v>
                </c:pt>
                <c:pt idx="205">
                  <c:v>38168</c:v>
                </c:pt>
                <c:pt idx="206">
                  <c:v>38138</c:v>
                </c:pt>
                <c:pt idx="207">
                  <c:v>38107</c:v>
                </c:pt>
                <c:pt idx="208">
                  <c:v>38077</c:v>
                </c:pt>
                <c:pt idx="209">
                  <c:v>38044</c:v>
                </c:pt>
                <c:pt idx="210">
                  <c:v>38016</c:v>
                </c:pt>
                <c:pt idx="211">
                  <c:v>37986</c:v>
                </c:pt>
                <c:pt idx="212">
                  <c:v>37953</c:v>
                </c:pt>
                <c:pt idx="213">
                  <c:v>37925</c:v>
                </c:pt>
                <c:pt idx="214">
                  <c:v>37894</c:v>
                </c:pt>
                <c:pt idx="215">
                  <c:v>37862</c:v>
                </c:pt>
                <c:pt idx="216">
                  <c:v>37833</c:v>
                </c:pt>
                <c:pt idx="217">
                  <c:v>37802</c:v>
                </c:pt>
                <c:pt idx="218">
                  <c:v>37771</c:v>
                </c:pt>
                <c:pt idx="219">
                  <c:v>37741</c:v>
                </c:pt>
                <c:pt idx="220">
                  <c:v>37711</c:v>
                </c:pt>
                <c:pt idx="221">
                  <c:v>37680</c:v>
                </c:pt>
                <c:pt idx="222">
                  <c:v>37652</c:v>
                </c:pt>
                <c:pt idx="223">
                  <c:v>37621</c:v>
                </c:pt>
              </c:numCache>
            </c:numRef>
          </c:cat>
          <c:val>
            <c:numRef>
              <c:f>'Fed B|S Asset Detail'!$C$51:$C$274</c:f>
              <c:numCache>
                <c:formatCode>_("$"* #,##0_);_("$"* \(#,##0\);_("$"* "-"??_);_(@_)</c:formatCode>
                <c:ptCount val="224"/>
                <c:pt idx="0">
                  <c:v>8221.473</c:v>
                </c:pt>
                <c:pt idx="1">
                  <c:v>8101.9449999999997</c:v>
                </c:pt>
                <c:pt idx="2">
                  <c:v>7903.5410000000002</c:v>
                </c:pt>
                <c:pt idx="3">
                  <c:v>7780.9620000000004</c:v>
                </c:pt>
                <c:pt idx="4">
                  <c:v>7719.6220000000003</c:v>
                </c:pt>
                <c:pt idx="5">
                  <c:v>7590.1109999999999</c:v>
                </c:pt>
                <c:pt idx="6">
                  <c:v>7404.9260000000004</c:v>
                </c:pt>
                <c:pt idx="7">
                  <c:v>7404.0389999999998</c:v>
                </c:pt>
                <c:pt idx="8">
                  <c:v>7216.48</c:v>
                </c:pt>
                <c:pt idx="9">
                  <c:v>7146.3059999999996</c:v>
                </c:pt>
                <c:pt idx="10">
                  <c:v>7093.1610000000001</c:v>
                </c:pt>
                <c:pt idx="11">
                  <c:v>6990.4179999999997</c:v>
                </c:pt>
                <c:pt idx="12">
                  <c:v>6949.0320000000002</c:v>
                </c:pt>
                <c:pt idx="13">
                  <c:v>7082.3019999999997</c:v>
                </c:pt>
                <c:pt idx="14">
                  <c:v>7097.3159999999998</c:v>
                </c:pt>
                <c:pt idx="15">
                  <c:v>6573.1360000000004</c:v>
                </c:pt>
                <c:pt idx="16">
                  <c:v>5254.2780000000002</c:v>
                </c:pt>
                <c:pt idx="17">
                  <c:v>4158.6369999999997</c:v>
                </c:pt>
                <c:pt idx="18">
                  <c:v>4151.63</c:v>
                </c:pt>
                <c:pt idx="19">
                  <c:v>4165.5910000000003</c:v>
                </c:pt>
                <c:pt idx="20">
                  <c:v>4052.875</c:v>
                </c:pt>
                <c:pt idx="21">
                  <c:v>3968.7</c:v>
                </c:pt>
                <c:pt idx="22">
                  <c:v>3857.7150000000001</c:v>
                </c:pt>
                <c:pt idx="23">
                  <c:v>3759.9459999999999</c:v>
                </c:pt>
                <c:pt idx="24">
                  <c:v>3803.4360000000001</c:v>
                </c:pt>
                <c:pt idx="25">
                  <c:v>3826.817</c:v>
                </c:pt>
                <c:pt idx="26">
                  <c:v>3851.444</c:v>
                </c:pt>
                <c:pt idx="27">
                  <c:v>3928.2730000000001</c:v>
                </c:pt>
                <c:pt idx="28">
                  <c:v>3955.6170000000002</c:v>
                </c:pt>
                <c:pt idx="29">
                  <c:v>3981.42</c:v>
                </c:pt>
                <c:pt idx="30">
                  <c:v>4047.0520000000001</c:v>
                </c:pt>
                <c:pt idx="31">
                  <c:v>4075.636</c:v>
                </c:pt>
                <c:pt idx="32">
                  <c:v>4097.17</c:v>
                </c:pt>
                <c:pt idx="33">
                  <c:v>4173.07</c:v>
                </c:pt>
                <c:pt idx="34">
                  <c:v>4192.9089999999997</c:v>
                </c:pt>
                <c:pt idx="35">
                  <c:v>4218.9139999999998</c:v>
                </c:pt>
                <c:pt idx="36">
                  <c:v>4277.6809999999996</c:v>
                </c:pt>
                <c:pt idx="37">
                  <c:v>4305.491</c:v>
                </c:pt>
                <c:pt idx="38">
                  <c:v>4337.3010000000004</c:v>
                </c:pt>
                <c:pt idx="39">
                  <c:v>4372.8860000000004</c:v>
                </c:pt>
                <c:pt idx="40">
                  <c:v>4392.1980000000003</c:v>
                </c:pt>
                <c:pt idx="41">
                  <c:v>4411.66</c:v>
                </c:pt>
                <c:pt idx="42">
                  <c:v>4441.317</c:v>
                </c:pt>
                <c:pt idx="43">
                  <c:v>4448.68</c:v>
                </c:pt>
                <c:pt idx="44">
                  <c:v>4450.6149999999998</c:v>
                </c:pt>
                <c:pt idx="45">
                  <c:v>4461.1170000000002</c:v>
                </c:pt>
                <c:pt idx="46">
                  <c:v>4455.6610000000001</c:v>
                </c:pt>
                <c:pt idx="47">
                  <c:v>4463.8370000000004</c:v>
                </c:pt>
                <c:pt idx="48">
                  <c:v>4465.2839999999997</c:v>
                </c:pt>
                <c:pt idx="49">
                  <c:v>4463.3469999999998</c:v>
                </c:pt>
                <c:pt idx="50">
                  <c:v>4470.8519999999999</c:v>
                </c:pt>
                <c:pt idx="51">
                  <c:v>4470.1419999999998</c:v>
                </c:pt>
                <c:pt idx="52">
                  <c:v>4469.6180000000004</c:v>
                </c:pt>
                <c:pt idx="53">
                  <c:v>4468.7020000000002</c:v>
                </c:pt>
                <c:pt idx="54">
                  <c:v>4452.8379999999997</c:v>
                </c:pt>
                <c:pt idx="55">
                  <c:v>4451.451</c:v>
                </c:pt>
                <c:pt idx="56">
                  <c:v>4465.7820000000002</c:v>
                </c:pt>
                <c:pt idx="57">
                  <c:v>4454.326</c:v>
                </c:pt>
                <c:pt idx="58">
                  <c:v>4452.0020000000004</c:v>
                </c:pt>
                <c:pt idx="59">
                  <c:v>4473.84</c:v>
                </c:pt>
                <c:pt idx="60">
                  <c:v>4464.4979999999996</c:v>
                </c:pt>
                <c:pt idx="61">
                  <c:v>4482.009</c:v>
                </c:pt>
                <c:pt idx="62">
                  <c:v>4461.1109999999999</c:v>
                </c:pt>
                <c:pt idx="63">
                  <c:v>4474.665</c:v>
                </c:pt>
                <c:pt idx="64">
                  <c:v>4492.857</c:v>
                </c:pt>
                <c:pt idx="65">
                  <c:v>4489.7960000000003</c:v>
                </c:pt>
                <c:pt idx="66">
                  <c:v>4482.3490000000002</c:v>
                </c:pt>
                <c:pt idx="67">
                  <c:v>4496.5230000000001</c:v>
                </c:pt>
                <c:pt idx="68">
                  <c:v>4477.0879999999997</c:v>
                </c:pt>
                <c:pt idx="69">
                  <c:v>4489.3389999999999</c:v>
                </c:pt>
                <c:pt idx="70">
                  <c:v>4497.4840000000004</c:v>
                </c:pt>
                <c:pt idx="71">
                  <c:v>4475.1049999999996</c:v>
                </c:pt>
                <c:pt idx="72">
                  <c:v>4485.4799999999996</c:v>
                </c:pt>
                <c:pt idx="73">
                  <c:v>4495.0550000000003</c:v>
                </c:pt>
                <c:pt idx="74">
                  <c:v>4463.9809999999998</c:v>
                </c:pt>
                <c:pt idx="75">
                  <c:v>4489.6949999999997</c:v>
                </c:pt>
                <c:pt idx="76">
                  <c:v>4480.6030000000001</c:v>
                </c:pt>
                <c:pt idx="77">
                  <c:v>4486.7250000000004</c:v>
                </c:pt>
                <c:pt idx="78">
                  <c:v>4500.0640000000003</c:v>
                </c:pt>
                <c:pt idx="79">
                  <c:v>4509.4620000000004</c:v>
                </c:pt>
                <c:pt idx="80">
                  <c:v>4485.9309999999996</c:v>
                </c:pt>
                <c:pt idx="81">
                  <c:v>4486.7539999999999</c:v>
                </c:pt>
                <c:pt idx="82">
                  <c:v>4459.05</c:v>
                </c:pt>
                <c:pt idx="83">
                  <c:v>4413.7359999999999</c:v>
                </c:pt>
                <c:pt idx="84">
                  <c:v>4410.7460000000001</c:v>
                </c:pt>
                <c:pt idx="85">
                  <c:v>4368.348</c:v>
                </c:pt>
                <c:pt idx="86">
                  <c:v>4322.6540000000005</c:v>
                </c:pt>
                <c:pt idx="87">
                  <c:v>4296.3389999999999</c:v>
                </c:pt>
                <c:pt idx="88">
                  <c:v>4226.9709999999995</c:v>
                </c:pt>
                <c:pt idx="89">
                  <c:v>4159.9719999999998</c:v>
                </c:pt>
                <c:pt idx="90">
                  <c:v>4102.1379999999999</c:v>
                </c:pt>
                <c:pt idx="91">
                  <c:v>4032.5749999999998</c:v>
                </c:pt>
                <c:pt idx="92">
                  <c:v>3925.8760000000002</c:v>
                </c:pt>
                <c:pt idx="93">
                  <c:v>3839.0329999999999</c:v>
                </c:pt>
                <c:pt idx="94">
                  <c:v>3734.018</c:v>
                </c:pt>
                <c:pt idx="95">
                  <c:v>3644.4560000000001</c:v>
                </c:pt>
                <c:pt idx="96">
                  <c:v>3574.5740000000001</c:v>
                </c:pt>
                <c:pt idx="97">
                  <c:v>3478.672</c:v>
                </c:pt>
                <c:pt idx="98">
                  <c:v>3385.1280000000002</c:v>
                </c:pt>
                <c:pt idx="99">
                  <c:v>3318.6489999999999</c:v>
                </c:pt>
                <c:pt idx="100">
                  <c:v>3202.2559999999999</c:v>
                </c:pt>
                <c:pt idx="101">
                  <c:v>3095.15</c:v>
                </c:pt>
                <c:pt idx="102">
                  <c:v>3011.6970000000001</c:v>
                </c:pt>
                <c:pt idx="103">
                  <c:v>2907.3</c:v>
                </c:pt>
                <c:pt idx="104">
                  <c:v>2851.3620000000001</c:v>
                </c:pt>
                <c:pt idx="105">
                  <c:v>2841.0529999999999</c:v>
                </c:pt>
                <c:pt idx="106">
                  <c:v>2804.567</c:v>
                </c:pt>
                <c:pt idx="107">
                  <c:v>2813.0010000000002</c:v>
                </c:pt>
                <c:pt idx="108">
                  <c:v>2846.8049999999998</c:v>
                </c:pt>
                <c:pt idx="109">
                  <c:v>2863.605</c:v>
                </c:pt>
                <c:pt idx="110">
                  <c:v>2859.578</c:v>
                </c:pt>
                <c:pt idx="111">
                  <c:v>2866.6750000000002</c:v>
                </c:pt>
                <c:pt idx="112">
                  <c:v>2878.2</c:v>
                </c:pt>
                <c:pt idx="113">
                  <c:v>2932.953</c:v>
                </c:pt>
                <c:pt idx="114">
                  <c:v>2919.6669999999999</c:v>
                </c:pt>
                <c:pt idx="115">
                  <c:v>2926.1950000000002</c:v>
                </c:pt>
                <c:pt idx="116">
                  <c:v>2822.0630000000001</c:v>
                </c:pt>
                <c:pt idx="117">
                  <c:v>2845.777</c:v>
                </c:pt>
                <c:pt idx="118">
                  <c:v>2851.0279999999998</c:v>
                </c:pt>
                <c:pt idx="119">
                  <c:v>2859.5419999999999</c:v>
                </c:pt>
                <c:pt idx="120">
                  <c:v>2863.806</c:v>
                </c:pt>
                <c:pt idx="121">
                  <c:v>2856.5630000000001</c:v>
                </c:pt>
                <c:pt idx="122">
                  <c:v>2775.1370000000002</c:v>
                </c:pt>
                <c:pt idx="123">
                  <c:v>2691.1329999999998</c:v>
                </c:pt>
                <c:pt idx="124">
                  <c:v>2601.444</c:v>
                </c:pt>
                <c:pt idx="125">
                  <c:v>2533.3589999999999</c:v>
                </c:pt>
                <c:pt idx="126">
                  <c:v>2443.6370000000002</c:v>
                </c:pt>
                <c:pt idx="127">
                  <c:v>2420.674</c:v>
                </c:pt>
                <c:pt idx="128">
                  <c:v>2346.0970000000002</c:v>
                </c:pt>
                <c:pt idx="129">
                  <c:v>2295.4769999999999</c:v>
                </c:pt>
                <c:pt idx="130">
                  <c:v>2307.2660000000001</c:v>
                </c:pt>
                <c:pt idx="131">
                  <c:v>2301.1</c:v>
                </c:pt>
                <c:pt idx="132">
                  <c:v>2325.3620000000001</c:v>
                </c:pt>
                <c:pt idx="133">
                  <c:v>2344.5210000000002</c:v>
                </c:pt>
                <c:pt idx="134">
                  <c:v>2334.0810000000001</c:v>
                </c:pt>
                <c:pt idx="135">
                  <c:v>2330.5169999999998</c:v>
                </c:pt>
                <c:pt idx="136">
                  <c:v>2313.1979999999999</c:v>
                </c:pt>
                <c:pt idx="137">
                  <c:v>2286.2820000000002</c:v>
                </c:pt>
                <c:pt idx="138">
                  <c:v>2247.0650000000001</c:v>
                </c:pt>
                <c:pt idx="139">
                  <c:v>2236.0549999999998</c:v>
                </c:pt>
                <c:pt idx="140">
                  <c:v>2206.5909999999999</c:v>
                </c:pt>
                <c:pt idx="141">
                  <c:v>2161.8339999999998</c:v>
                </c:pt>
                <c:pt idx="142">
                  <c:v>2158.9</c:v>
                </c:pt>
                <c:pt idx="143">
                  <c:v>2075.2429999999999</c:v>
                </c:pt>
                <c:pt idx="144">
                  <c:v>2000.9659999999999</c:v>
                </c:pt>
                <c:pt idx="145">
                  <c:v>2025.828</c:v>
                </c:pt>
                <c:pt idx="146">
                  <c:v>2080.6419999999998</c:v>
                </c:pt>
                <c:pt idx="147">
                  <c:v>2197.1550000000002</c:v>
                </c:pt>
                <c:pt idx="148">
                  <c:v>2071.8470000000002</c:v>
                </c:pt>
                <c:pt idx="149">
                  <c:v>1916.461</c:v>
                </c:pt>
                <c:pt idx="150">
                  <c:v>1927.4369999999999</c:v>
                </c:pt>
                <c:pt idx="151">
                  <c:v>2232.826</c:v>
                </c:pt>
                <c:pt idx="152">
                  <c:v>2106.6149999999998</c:v>
                </c:pt>
                <c:pt idx="153">
                  <c:v>1969.444</c:v>
                </c:pt>
                <c:pt idx="154">
                  <c:v>1212.299</c:v>
                </c:pt>
                <c:pt idx="155">
                  <c:v>910.54300000000001</c:v>
                </c:pt>
                <c:pt idx="156">
                  <c:v>900.29200000000003</c:v>
                </c:pt>
                <c:pt idx="157">
                  <c:v>893.19600000000003</c:v>
                </c:pt>
                <c:pt idx="158">
                  <c:v>904.97699999999998</c:v>
                </c:pt>
                <c:pt idx="159">
                  <c:v>886.48299999999995</c:v>
                </c:pt>
                <c:pt idx="160">
                  <c:v>894.43700000000001</c:v>
                </c:pt>
                <c:pt idx="161">
                  <c:v>894.29399999999998</c:v>
                </c:pt>
                <c:pt idx="162">
                  <c:v>878.4</c:v>
                </c:pt>
                <c:pt idx="163">
                  <c:v>891.15800000000002</c:v>
                </c:pt>
                <c:pt idx="164">
                  <c:v>879.89300000000003</c:v>
                </c:pt>
                <c:pt idx="165">
                  <c:v>881.97799999999995</c:v>
                </c:pt>
                <c:pt idx="166">
                  <c:v>890.67100000000005</c:v>
                </c:pt>
                <c:pt idx="167">
                  <c:v>873.58900000000006</c:v>
                </c:pt>
                <c:pt idx="168">
                  <c:v>864.7</c:v>
                </c:pt>
                <c:pt idx="169">
                  <c:v>865.94899999999996</c:v>
                </c:pt>
                <c:pt idx="170">
                  <c:v>874.92899999999997</c:v>
                </c:pt>
                <c:pt idx="171">
                  <c:v>880.45600000000002</c:v>
                </c:pt>
                <c:pt idx="172">
                  <c:v>870.65599999999995</c:v>
                </c:pt>
                <c:pt idx="173">
                  <c:v>870.82</c:v>
                </c:pt>
                <c:pt idx="174">
                  <c:v>852.55600000000004</c:v>
                </c:pt>
                <c:pt idx="175">
                  <c:v>871.16200000000003</c:v>
                </c:pt>
                <c:pt idx="176">
                  <c:v>866.32</c:v>
                </c:pt>
                <c:pt idx="177">
                  <c:v>853.68100000000004</c:v>
                </c:pt>
                <c:pt idx="178">
                  <c:v>851.03300000000002</c:v>
                </c:pt>
                <c:pt idx="179">
                  <c:v>838.95699999999999</c:v>
                </c:pt>
                <c:pt idx="180">
                  <c:v>842.51099999999997</c:v>
                </c:pt>
                <c:pt idx="181">
                  <c:v>845.67899999999997</c:v>
                </c:pt>
                <c:pt idx="182">
                  <c:v>841.96699999999998</c:v>
                </c:pt>
                <c:pt idx="183">
                  <c:v>846.02599999999995</c:v>
                </c:pt>
                <c:pt idx="184">
                  <c:v>834.63499999999999</c:v>
                </c:pt>
                <c:pt idx="185">
                  <c:v>842.38</c:v>
                </c:pt>
                <c:pt idx="186">
                  <c:v>830.1</c:v>
                </c:pt>
                <c:pt idx="187">
                  <c:v>848.90899999999999</c:v>
                </c:pt>
                <c:pt idx="188">
                  <c:v>834.15599999999995</c:v>
                </c:pt>
                <c:pt idx="189">
                  <c:v>820.06200000000001</c:v>
                </c:pt>
                <c:pt idx="190">
                  <c:v>824.75</c:v>
                </c:pt>
                <c:pt idx="191">
                  <c:v>812.31500000000005</c:v>
                </c:pt>
                <c:pt idx="192">
                  <c:v>815.14400000000001</c:v>
                </c:pt>
                <c:pt idx="193">
                  <c:v>811.17899999999997</c:v>
                </c:pt>
                <c:pt idx="194">
                  <c:v>810.92100000000005</c:v>
                </c:pt>
                <c:pt idx="195">
                  <c:v>810.697</c:v>
                </c:pt>
                <c:pt idx="196">
                  <c:v>798.072</c:v>
                </c:pt>
                <c:pt idx="197">
                  <c:v>805.72699999999998</c:v>
                </c:pt>
                <c:pt idx="198">
                  <c:v>808.01199999999994</c:v>
                </c:pt>
                <c:pt idx="199">
                  <c:v>811.96199999999999</c:v>
                </c:pt>
                <c:pt idx="200">
                  <c:v>810.97</c:v>
                </c:pt>
                <c:pt idx="201">
                  <c:v>792.17499999999995</c:v>
                </c:pt>
                <c:pt idx="202">
                  <c:v>783.03</c:v>
                </c:pt>
                <c:pt idx="203">
                  <c:v>776.21600000000001</c:v>
                </c:pt>
                <c:pt idx="204">
                  <c:v>774.56100000000004</c:v>
                </c:pt>
                <c:pt idx="205">
                  <c:v>776.15</c:v>
                </c:pt>
                <c:pt idx="206">
                  <c:v>771.89200000000005</c:v>
                </c:pt>
                <c:pt idx="207">
                  <c:v>774.05799999999999</c:v>
                </c:pt>
                <c:pt idx="208">
                  <c:v>752.47199999999998</c:v>
                </c:pt>
                <c:pt idx="209">
                  <c:v>752.00400000000002</c:v>
                </c:pt>
                <c:pt idx="210">
                  <c:v>756.84100000000001</c:v>
                </c:pt>
                <c:pt idx="211">
                  <c:v>767.97799999999995</c:v>
                </c:pt>
                <c:pt idx="212">
                  <c:v>758.08299999999997</c:v>
                </c:pt>
                <c:pt idx="213">
                  <c:v>748.78399999999999</c:v>
                </c:pt>
                <c:pt idx="214">
                  <c:v>742.31399999999996</c:v>
                </c:pt>
                <c:pt idx="215">
                  <c:v>741.74199999999996</c:v>
                </c:pt>
                <c:pt idx="216">
                  <c:v>746.89200000000005</c:v>
                </c:pt>
                <c:pt idx="217">
                  <c:v>745.26599999999996</c:v>
                </c:pt>
                <c:pt idx="218">
                  <c:v>745.94799999999998</c:v>
                </c:pt>
                <c:pt idx="219">
                  <c:v>733.48099999999999</c:v>
                </c:pt>
                <c:pt idx="220">
                  <c:v>726.25</c:v>
                </c:pt>
                <c:pt idx="221">
                  <c:v>723.22199999999998</c:v>
                </c:pt>
                <c:pt idx="222">
                  <c:v>714.31600000000003</c:v>
                </c:pt>
                <c:pt idx="223">
                  <c:v>733.13599999999997</c:v>
                </c:pt>
              </c:numCache>
            </c:numRef>
          </c:val>
          <c:smooth val="0"/>
          <c:extLst>
            <c:ext xmlns:c16="http://schemas.microsoft.com/office/drawing/2014/chart" uri="{C3380CC4-5D6E-409C-BE32-E72D297353CC}">
              <c16:uniqueId val="{00000000-A2A7-43B0-AFD5-0911EA89F2F3}"/>
            </c:ext>
          </c:extLst>
        </c:ser>
        <c:dLbls>
          <c:showLegendKey val="0"/>
          <c:showVal val="0"/>
          <c:showCatName val="0"/>
          <c:showSerName val="0"/>
          <c:showPercent val="0"/>
          <c:showBubbleSize val="0"/>
        </c:dLbls>
        <c:smooth val="0"/>
        <c:axId val="482776824"/>
        <c:axId val="482779704"/>
      </c:lineChart>
      <c:dateAx>
        <c:axId val="482776824"/>
        <c:scaling>
          <c:orientation val="minMax"/>
          <c:min val="39448"/>
        </c:scaling>
        <c:delete val="1"/>
        <c:axPos val="b"/>
        <c:numFmt formatCode="yyyy" sourceLinked="0"/>
        <c:majorTickMark val="none"/>
        <c:minorTickMark val="none"/>
        <c:tickLblPos val="nextTo"/>
        <c:crossAx val="482779704"/>
        <c:crosses val="autoZero"/>
        <c:auto val="1"/>
        <c:lblOffset val="100"/>
        <c:baseTimeUnit val="months"/>
        <c:majorUnit val="24"/>
        <c:majorTimeUnit val="months"/>
      </c:dateAx>
      <c:valAx>
        <c:axId val="482779704"/>
        <c:scaling>
          <c:orientation val="minMax"/>
        </c:scaling>
        <c:delete val="1"/>
        <c:axPos val="l"/>
        <c:numFmt formatCode="_(&quot;$&quot;* #,##0_);_(&quot;$&quot;* \(#,##0\);_(&quot;$&quot;* &quot;-&quot;??_);_(@_)" sourceLinked="1"/>
        <c:majorTickMark val="out"/>
        <c:minorTickMark val="none"/>
        <c:tickLblPos val="nextTo"/>
        <c:crossAx val="482776824"/>
        <c:crosses val="autoZero"/>
        <c:crossBetween val="midCat"/>
      </c:valAx>
      <c:spPr>
        <a:noFill/>
        <a:ln>
          <a:noFill/>
        </a:ln>
        <a:effectLst/>
      </c:spPr>
    </c:plotArea>
    <c:plotVisOnly val="1"/>
    <c:dispBlanksAs val="gap"/>
    <c:showDLblsOverMax val="0"/>
    <c:extLst/>
  </c:chart>
  <c:spPr>
    <a:noFill/>
    <a:ln w="9525" cap="flat" cmpd="sng" algn="ctr">
      <a:noFill/>
      <a:round/>
    </a:ln>
    <a:effectLst/>
  </c:spPr>
  <c:txPr>
    <a:bodyPr/>
    <a:lstStyle/>
    <a:p>
      <a:pPr>
        <a:defRPr sz="1400">
          <a:solidFill>
            <a:schemeClr val="tx1"/>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pitchFamily="50" charset="0"/>
                <a:ea typeface="+mn-ea"/>
                <a:cs typeface="+mn-cs"/>
              </a:defRPr>
            </a:pPr>
            <a:r>
              <a:rPr lang="en-US"/>
              <a:t>US Manufacturing PMI - Supplier delivery times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pitchFamily="50" charset="0"/>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Sheet1!$B$42:$B$158</c:f>
              <c:numCache>
                <c:formatCode>m/d/yyyy</c:formatCode>
                <c:ptCount val="117"/>
                <c:pt idx="0">
                  <c:v>41274</c:v>
                </c:pt>
                <c:pt idx="1">
                  <c:v>41305</c:v>
                </c:pt>
                <c:pt idx="2">
                  <c:v>41333</c:v>
                </c:pt>
                <c:pt idx="3">
                  <c:v>41364</c:v>
                </c:pt>
                <c:pt idx="4">
                  <c:v>41394</c:v>
                </c:pt>
                <c:pt idx="5">
                  <c:v>41425</c:v>
                </c:pt>
                <c:pt idx="6">
                  <c:v>41455</c:v>
                </c:pt>
                <c:pt idx="7">
                  <c:v>41486</c:v>
                </c:pt>
                <c:pt idx="8">
                  <c:v>41517</c:v>
                </c:pt>
                <c:pt idx="9">
                  <c:v>41547</c:v>
                </c:pt>
                <c:pt idx="10">
                  <c:v>41578</c:v>
                </c:pt>
                <c:pt idx="11">
                  <c:v>41608</c:v>
                </c:pt>
                <c:pt idx="12">
                  <c:v>41639</c:v>
                </c:pt>
                <c:pt idx="13">
                  <c:v>41670</c:v>
                </c:pt>
                <c:pt idx="14">
                  <c:v>41698</c:v>
                </c:pt>
                <c:pt idx="15">
                  <c:v>41729</c:v>
                </c:pt>
                <c:pt idx="16">
                  <c:v>41759</c:v>
                </c:pt>
                <c:pt idx="17">
                  <c:v>41790</c:v>
                </c:pt>
                <c:pt idx="18">
                  <c:v>41820</c:v>
                </c:pt>
                <c:pt idx="19">
                  <c:v>41851</c:v>
                </c:pt>
                <c:pt idx="20">
                  <c:v>41882</c:v>
                </c:pt>
                <c:pt idx="21">
                  <c:v>41912</c:v>
                </c:pt>
                <c:pt idx="22">
                  <c:v>41943</c:v>
                </c:pt>
                <c:pt idx="23">
                  <c:v>41973</c:v>
                </c:pt>
                <c:pt idx="24">
                  <c:v>42004</c:v>
                </c:pt>
                <c:pt idx="25">
                  <c:v>42035</c:v>
                </c:pt>
                <c:pt idx="26">
                  <c:v>42063</c:v>
                </c:pt>
                <c:pt idx="27">
                  <c:v>42094</c:v>
                </c:pt>
                <c:pt idx="28">
                  <c:v>42124</c:v>
                </c:pt>
                <c:pt idx="29">
                  <c:v>42155</c:v>
                </c:pt>
                <c:pt idx="30">
                  <c:v>42185</c:v>
                </c:pt>
                <c:pt idx="31">
                  <c:v>42216</c:v>
                </c:pt>
                <c:pt idx="32">
                  <c:v>42247</c:v>
                </c:pt>
                <c:pt idx="33">
                  <c:v>42277</c:v>
                </c:pt>
                <c:pt idx="34">
                  <c:v>42308</c:v>
                </c:pt>
                <c:pt idx="35">
                  <c:v>42338</c:v>
                </c:pt>
                <c:pt idx="36">
                  <c:v>42369</c:v>
                </c:pt>
                <c:pt idx="37">
                  <c:v>42400</c:v>
                </c:pt>
                <c:pt idx="38">
                  <c:v>42429</c:v>
                </c:pt>
                <c:pt idx="39">
                  <c:v>42460</c:v>
                </c:pt>
                <c:pt idx="40">
                  <c:v>42490</c:v>
                </c:pt>
                <c:pt idx="41">
                  <c:v>42521</c:v>
                </c:pt>
                <c:pt idx="42">
                  <c:v>42551</c:v>
                </c:pt>
                <c:pt idx="43">
                  <c:v>42582</c:v>
                </c:pt>
                <c:pt idx="44">
                  <c:v>42613</c:v>
                </c:pt>
                <c:pt idx="45">
                  <c:v>42643</c:v>
                </c:pt>
                <c:pt idx="46">
                  <c:v>42674</c:v>
                </c:pt>
                <c:pt idx="47">
                  <c:v>42704</c:v>
                </c:pt>
                <c:pt idx="48">
                  <c:v>42735</c:v>
                </c:pt>
                <c:pt idx="49">
                  <c:v>42766</c:v>
                </c:pt>
                <c:pt idx="50">
                  <c:v>42794</c:v>
                </c:pt>
                <c:pt idx="51">
                  <c:v>42825</c:v>
                </c:pt>
                <c:pt idx="52">
                  <c:v>42855</c:v>
                </c:pt>
                <c:pt idx="53">
                  <c:v>42886</c:v>
                </c:pt>
                <c:pt idx="54">
                  <c:v>42916</c:v>
                </c:pt>
                <c:pt idx="55">
                  <c:v>42947</c:v>
                </c:pt>
                <c:pt idx="56">
                  <c:v>42978</c:v>
                </c:pt>
                <c:pt idx="57">
                  <c:v>43008</c:v>
                </c:pt>
                <c:pt idx="58">
                  <c:v>43039</c:v>
                </c:pt>
                <c:pt idx="59">
                  <c:v>43069</c:v>
                </c:pt>
                <c:pt idx="60">
                  <c:v>43100</c:v>
                </c:pt>
                <c:pt idx="61">
                  <c:v>43131</c:v>
                </c:pt>
                <c:pt idx="62">
                  <c:v>43159</c:v>
                </c:pt>
                <c:pt idx="63">
                  <c:v>43190</c:v>
                </c:pt>
                <c:pt idx="64">
                  <c:v>43220</c:v>
                </c:pt>
                <c:pt idx="65">
                  <c:v>43251</c:v>
                </c:pt>
                <c:pt idx="66">
                  <c:v>43281</c:v>
                </c:pt>
                <c:pt idx="67">
                  <c:v>43312</c:v>
                </c:pt>
                <c:pt idx="68">
                  <c:v>43343</c:v>
                </c:pt>
                <c:pt idx="69">
                  <c:v>43373</c:v>
                </c:pt>
                <c:pt idx="70">
                  <c:v>43404</c:v>
                </c:pt>
                <c:pt idx="71">
                  <c:v>43434</c:v>
                </c:pt>
                <c:pt idx="72">
                  <c:v>43465</c:v>
                </c:pt>
                <c:pt idx="73">
                  <c:v>43496</c:v>
                </c:pt>
                <c:pt idx="74">
                  <c:v>43524</c:v>
                </c:pt>
                <c:pt idx="75">
                  <c:v>43555</c:v>
                </c:pt>
                <c:pt idx="76">
                  <c:v>43585</c:v>
                </c:pt>
                <c:pt idx="77">
                  <c:v>43616</c:v>
                </c:pt>
                <c:pt idx="78">
                  <c:v>43646</c:v>
                </c:pt>
                <c:pt idx="79">
                  <c:v>43677</c:v>
                </c:pt>
                <c:pt idx="80">
                  <c:v>43708</c:v>
                </c:pt>
                <c:pt idx="81">
                  <c:v>43738</c:v>
                </c:pt>
                <c:pt idx="82">
                  <c:v>43769</c:v>
                </c:pt>
                <c:pt idx="83">
                  <c:v>43799</c:v>
                </c:pt>
                <c:pt idx="84">
                  <c:v>43830</c:v>
                </c:pt>
                <c:pt idx="85">
                  <c:v>43861</c:v>
                </c:pt>
                <c:pt idx="86">
                  <c:v>43890</c:v>
                </c:pt>
                <c:pt idx="87">
                  <c:v>43921</c:v>
                </c:pt>
                <c:pt idx="88">
                  <c:v>43951</c:v>
                </c:pt>
                <c:pt idx="89">
                  <c:v>43982</c:v>
                </c:pt>
                <c:pt idx="90">
                  <c:v>44012</c:v>
                </c:pt>
                <c:pt idx="91">
                  <c:v>44043</c:v>
                </c:pt>
                <c:pt idx="92">
                  <c:v>44074</c:v>
                </c:pt>
                <c:pt idx="93">
                  <c:v>44104</c:v>
                </c:pt>
                <c:pt idx="94">
                  <c:v>44135</c:v>
                </c:pt>
                <c:pt idx="95">
                  <c:v>44165</c:v>
                </c:pt>
                <c:pt idx="96">
                  <c:v>44196</c:v>
                </c:pt>
                <c:pt idx="97">
                  <c:v>44227</c:v>
                </c:pt>
                <c:pt idx="98">
                  <c:v>44255</c:v>
                </c:pt>
                <c:pt idx="99">
                  <c:v>44286</c:v>
                </c:pt>
                <c:pt idx="100">
                  <c:v>44316</c:v>
                </c:pt>
                <c:pt idx="101">
                  <c:v>44347</c:v>
                </c:pt>
                <c:pt idx="102">
                  <c:v>44377</c:v>
                </c:pt>
                <c:pt idx="103">
                  <c:v>44408</c:v>
                </c:pt>
                <c:pt idx="104">
                  <c:v>44439</c:v>
                </c:pt>
                <c:pt idx="105">
                  <c:v>44469</c:v>
                </c:pt>
                <c:pt idx="106">
                  <c:v>44500</c:v>
                </c:pt>
                <c:pt idx="107">
                  <c:v>44530</c:v>
                </c:pt>
                <c:pt idx="108">
                  <c:v>44561</c:v>
                </c:pt>
                <c:pt idx="109">
                  <c:v>44592</c:v>
                </c:pt>
                <c:pt idx="110">
                  <c:v>44620</c:v>
                </c:pt>
                <c:pt idx="111">
                  <c:v>44651</c:v>
                </c:pt>
                <c:pt idx="112">
                  <c:v>44681</c:v>
                </c:pt>
                <c:pt idx="113">
                  <c:v>44712</c:v>
                </c:pt>
                <c:pt idx="114">
                  <c:v>44742</c:v>
                </c:pt>
                <c:pt idx="115">
                  <c:v>44773</c:v>
                </c:pt>
                <c:pt idx="116">
                  <c:v>44804</c:v>
                </c:pt>
              </c:numCache>
            </c:numRef>
          </c:cat>
          <c:val>
            <c:numRef>
              <c:f>Sheet1!$C$42:$C$158</c:f>
              <c:numCache>
                <c:formatCode>General</c:formatCode>
                <c:ptCount val="117"/>
                <c:pt idx="0">
                  <c:v>51</c:v>
                </c:pt>
                <c:pt idx="1">
                  <c:v>53</c:v>
                </c:pt>
                <c:pt idx="2">
                  <c:v>50</c:v>
                </c:pt>
                <c:pt idx="3">
                  <c:v>51.1</c:v>
                </c:pt>
                <c:pt idx="4">
                  <c:v>51.4</c:v>
                </c:pt>
                <c:pt idx="5">
                  <c:v>50.2</c:v>
                </c:pt>
                <c:pt idx="6">
                  <c:v>51.5</c:v>
                </c:pt>
                <c:pt idx="7">
                  <c:v>52.7</c:v>
                </c:pt>
                <c:pt idx="8">
                  <c:v>51.9</c:v>
                </c:pt>
                <c:pt idx="9">
                  <c:v>53.1</c:v>
                </c:pt>
                <c:pt idx="10">
                  <c:v>52.7</c:v>
                </c:pt>
                <c:pt idx="11">
                  <c:v>50.8</c:v>
                </c:pt>
                <c:pt idx="12">
                  <c:v>52.1</c:v>
                </c:pt>
                <c:pt idx="13">
                  <c:v>55</c:v>
                </c:pt>
                <c:pt idx="14">
                  <c:v>57</c:v>
                </c:pt>
                <c:pt idx="15">
                  <c:v>55.8</c:v>
                </c:pt>
                <c:pt idx="16">
                  <c:v>56.9</c:v>
                </c:pt>
                <c:pt idx="17">
                  <c:v>53</c:v>
                </c:pt>
                <c:pt idx="18">
                  <c:v>53</c:v>
                </c:pt>
                <c:pt idx="19">
                  <c:v>54.5</c:v>
                </c:pt>
                <c:pt idx="20">
                  <c:v>53.7</c:v>
                </c:pt>
                <c:pt idx="21">
                  <c:v>52.6</c:v>
                </c:pt>
                <c:pt idx="22">
                  <c:v>54</c:v>
                </c:pt>
                <c:pt idx="23">
                  <c:v>53.7</c:v>
                </c:pt>
                <c:pt idx="24">
                  <c:v>56</c:v>
                </c:pt>
                <c:pt idx="25">
                  <c:v>54</c:v>
                </c:pt>
                <c:pt idx="26">
                  <c:v>54.5</c:v>
                </c:pt>
                <c:pt idx="27">
                  <c:v>51.7</c:v>
                </c:pt>
                <c:pt idx="28">
                  <c:v>51.1</c:v>
                </c:pt>
                <c:pt idx="29">
                  <c:v>51.9</c:v>
                </c:pt>
                <c:pt idx="30">
                  <c:v>49</c:v>
                </c:pt>
                <c:pt idx="31">
                  <c:v>50.6</c:v>
                </c:pt>
                <c:pt idx="32">
                  <c:v>49.9</c:v>
                </c:pt>
                <c:pt idx="33">
                  <c:v>50.1</c:v>
                </c:pt>
                <c:pt idx="34">
                  <c:v>49.5</c:v>
                </c:pt>
                <c:pt idx="35">
                  <c:v>48.4</c:v>
                </c:pt>
                <c:pt idx="36">
                  <c:v>49.2</c:v>
                </c:pt>
                <c:pt idx="37">
                  <c:v>50.4</c:v>
                </c:pt>
                <c:pt idx="38">
                  <c:v>49.6</c:v>
                </c:pt>
                <c:pt idx="39">
                  <c:v>51.5</c:v>
                </c:pt>
                <c:pt idx="40">
                  <c:v>50.9</c:v>
                </c:pt>
                <c:pt idx="41">
                  <c:v>53.7</c:v>
                </c:pt>
                <c:pt idx="42">
                  <c:v>53.7</c:v>
                </c:pt>
                <c:pt idx="43">
                  <c:v>52.8</c:v>
                </c:pt>
                <c:pt idx="44">
                  <c:v>51.3</c:v>
                </c:pt>
                <c:pt idx="45">
                  <c:v>50.3</c:v>
                </c:pt>
                <c:pt idx="46">
                  <c:v>51.7</c:v>
                </c:pt>
                <c:pt idx="47">
                  <c:v>54</c:v>
                </c:pt>
                <c:pt idx="48">
                  <c:v>52.5</c:v>
                </c:pt>
                <c:pt idx="49">
                  <c:v>53.6</c:v>
                </c:pt>
                <c:pt idx="50">
                  <c:v>55.9</c:v>
                </c:pt>
                <c:pt idx="51">
                  <c:v>56.3</c:v>
                </c:pt>
                <c:pt idx="52">
                  <c:v>56.3</c:v>
                </c:pt>
                <c:pt idx="53">
                  <c:v>55</c:v>
                </c:pt>
                <c:pt idx="54">
                  <c:v>55.5</c:v>
                </c:pt>
                <c:pt idx="55">
                  <c:v>56.4</c:v>
                </c:pt>
                <c:pt idx="56">
                  <c:v>57</c:v>
                </c:pt>
                <c:pt idx="57">
                  <c:v>64.099999999999994</c:v>
                </c:pt>
                <c:pt idx="58">
                  <c:v>60.1</c:v>
                </c:pt>
                <c:pt idx="59">
                  <c:v>55.3</c:v>
                </c:pt>
                <c:pt idx="60">
                  <c:v>56.3</c:v>
                </c:pt>
                <c:pt idx="61">
                  <c:v>59.2</c:v>
                </c:pt>
                <c:pt idx="62">
                  <c:v>61.4</c:v>
                </c:pt>
                <c:pt idx="63">
                  <c:v>61.4</c:v>
                </c:pt>
                <c:pt idx="64">
                  <c:v>61.3</c:v>
                </c:pt>
                <c:pt idx="65">
                  <c:v>62.8</c:v>
                </c:pt>
                <c:pt idx="66">
                  <c:v>68.2</c:v>
                </c:pt>
                <c:pt idx="67">
                  <c:v>62.4</c:v>
                </c:pt>
                <c:pt idx="68">
                  <c:v>64.099999999999994</c:v>
                </c:pt>
                <c:pt idx="69">
                  <c:v>61.9</c:v>
                </c:pt>
                <c:pt idx="70">
                  <c:v>63.9</c:v>
                </c:pt>
                <c:pt idx="71">
                  <c:v>61</c:v>
                </c:pt>
                <c:pt idx="72">
                  <c:v>56.6</c:v>
                </c:pt>
                <c:pt idx="73">
                  <c:v>55.5</c:v>
                </c:pt>
                <c:pt idx="74">
                  <c:v>55.3</c:v>
                </c:pt>
                <c:pt idx="75">
                  <c:v>54.9</c:v>
                </c:pt>
                <c:pt idx="76">
                  <c:v>54.8</c:v>
                </c:pt>
                <c:pt idx="77">
                  <c:v>52.5</c:v>
                </c:pt>
                <c:pt idx="78">
                  <c:v>51.2</c:v>
                </c:pt>
                <c:pt idx="79">
                  <c:v>53.5</c:v>
                </c:pt>
                <c:pt idx="80">
                  <c:v>51.6</c:v>
                </c:pt>
                <c:pt idx="81">
                  <c:v>51.3</c:v>
                </c:pt>
                <c:pt idx="82">
                  <c:v>50.1</c:v>
                </c:pt>
                <c:pt idx="83">
                  <c:v>51.7</c:v>
                </c:pt>
                <c:pt idx="84">
                  <c:v>52.2</c:v>
                </c:pt>
                <c:pt idx="85">
                  <c:v>53</c:v>
                </c:pt>
                <c:pt idx="86">
                  <c:v>57.3</c:v>
                </c:pt>
                <c:pt idx="87">
                  <c:v>65</c:v>
                </c:pt>
                <c:pt idx="88">
                  <c:v>76</c:v>
                </c:pt>
                <c:pt idx="89">
                  <c:v>68.099999999999994</c:v>
                </c:pt>
                <c:pt idx="90">
                  <c:v>57</c:v>
                </c:pt>
                <c:pt idx="91">
                  <c:v>55.9</c:v>
                </c:pt>
                <c:pt idx="92">
                  <c:v>58.2</c:v>
                </c:pt>
                <c:pt idx="93">
                  <c:v>59</c:v>
                </c:pt>
                <c:pt idx="94">
                  <c:v>60.5</c:v>
                </c:pt>
                <c:pt idx="95">
                  <c:v>61.7</c:v>
                </c:pt>
                <c:pt idx="96">
                  <c:v>67.7</c:v>
                </c:pt>
                <c:pt idx="97">
                  <c:v>68.2</c:v>
                </c:pt>
                <c:pt idx="98">
                  <c:v>72</c:v>
                </c:pt>
                <c:pt idx="99">
                  <c:v>76.599999999999994</c:v>
                </c:pt>
                <c:pt idx="100">
                  <c:v>75</c:v>
                </c:pt>
                <c:pt idx="101">
                  <c:v>78.8</c:v>
                </c:pt>
                <c:pt idx="102">
                  <c:v>75.099999999999994</c:v>
                </c:pt>
                <c:pt idx="103">
                  <c:v>72.5</c:v>
                </c:pt>
                <c:pt idx="104">
                  <c:v>69.5</c:v>
                </c:pt>
                <c:pt idx="105">
                  <c:v>73.400000000000006</c:v>
                </c:pt>
                <c:pt idx="106">
                  <c:v>75.599999999999994</c:v>
                </c:pt>
                <c:pt idx="107">
                  <c:v>72.2</c:v>
                </c:pt>
                <c:pt idx="108">
                  <c:v>64.900000000000006</c:v>
                </c:pt>
                <c:pt idx="109">
                  <c:v>64.599999999999994</c:v>
                </c:pt>
                <c:pt idx="110">
                  <c:v>66.099999999999994</c:v>
                </c:pt>
                <c:pt idx="111">
                  <c:v>65.400000000000006</c:v>
                </c:pt>
                <c:pt idx="112">
                  <c:v>67.2</c:v>
                </c:pt>
                <c:pt idx="113">
                  <c:v>65.7</c:v>
                </c:pt>
                <c:pt idx="114">
                  <c:v>57.3</c:v>
                </c:pt>
                <c:pt idx="115">
                  <c:v>55.2</c:v>
                </c:pt>
                <c:pt idx="116">
                  <c:v>55.1</c:v>
                </c:pt>
              </c:numCache>
            </c:numRef>
          </c:val>
          <c:smooth val="0"/>
          <c:extLst>
            <c:ext xmlns:c16="http://schemas.microsoft.com/office/drawing/2014/chart" uri="{C3380CC4-5D6E-409C-BE32-E72D297353CC}">
              <c16:uniqueId val="{00000000-A1ED-4D65-957A-29A51B93818E}"/>
            </c:ext>
          </c:extLst>
        </c:ser>
        <c:dLbls>
          <c:showLegendKey val="0"/>
          <c:showVal val="0"/>
          <c:showCatName val="0"/>
          <c:showSerName val="0"/>
          <c:showPercent val="0"/>
          <c:showBubbleSize val="0"/>
        </c:dLbls>
        <c:smooth val="0"/>
        <c:axId val="1028426304"/>
        <c:axId val="1028430568"/>
      </c:lineChart>
      <c:dateAx>
        <c:axId val="10284263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pitchFamily="50" charset="0"/>
                <a:ea typeface="+mn-ea"/>
                <a:cs typeface="+mn-cs"/>
              </a:defRPr>
            </a:pPr>
            <a:endParaRPr lang="en-US"/>
          </a:p>
        </c:txPr>
        <c:crossAx val="1028430568"/>
        <c:crosses val="autoZero"/>
        <c:auto val="1"/>
        <c:lblOffset val="100"/>
        <c:baseTimeUnit val="months"/>
        <c:majorUnit val="12"/>
        <c:majorTimeUnit val="months"/>
      </c:dateAx>
      <c:valAx>
        <c:axId val="1028430568"/>
        <c:scaling>
          <c:orientation val="minMax"/>
          <c:max val="8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pitchFamily="50" charset="0"/>
                <a:ea typeface="+mn-ea"/>
                <a:cs typeface="+mn-cs"/>
              </a:defRPr>
            </a:pPr>
            <a:endParaRPr lang="en-US"/>
          </a:p>
        </c:txPr>
        <c:crossAx val="1028426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Polly Rounded" panose="00000500000000000000" pitchFamily="50"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pitchFamily="50" charset="0"/>
                <a:ea typeface="+mn-ea"/>
                <a:cs typeface="+mn-cs"/>
              </a:defRPr>
            </a:pPr>
            <a:r>
              <a:rPr lang="en-US"/>
              <a:t>US Manufacturing PMI - New Orders/Inventories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pitchFamily="50" charset="0"/>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Sheet1!$B$42:$B$158</c:f>
              <c:numCache>
                <c:formatCode>m/d/yyyy</c:formatCode>
                <c:ptCount val="117"/>
                <c:pt idx="0">
                  <c:v>41274</c:v>
                </c:pt>
                <c:pt idx="1">
                  <c:v>41305</c:v>
                </c:pt>
                <c:pt idx="2">
                  <c:v>41333</c:v>
                </c:pt>
                <c:pt idx="3">
                  <c:v>41364</c:v>
                </c:pt>
                <c:pt idx="4">
                  <c:v>41394</c:v>
                </c:pt>
                <c:pt idx="5">
                  <c:v>41425</c:v>
                </c:pt>
                <c:pt idx="6">
                  <c:v>41455</c:v>
                </c:pt>
                <c:pt idx="7">
                  <c:v>41486</c:v>
                </c:pt>
                <c:pt idx="8">
                  <c:v>41517</c:v>
                </c:pt>
                <c:pt idx="9">
                  <c:v>41547</c:v>
                </c:pt>
                <c:pt idx="10">
                  <c:v>41578</c:v>
                </c:pt>
                <c:pt idx="11">
                  <c:v>41608</c:v>
                </c:pt>
                <c:pt idx="12">
                  <c:v>41639</c:v>
                </c:pt>
                <c:pt idx="13">
                  <c:v>41670</c:v>
                </c:pt>
                <c:pt idx="14">
                  <c:v>41698</c:v>
                </c:pt>
                <c:pt idx="15">
                  <c:v>41729</c:v>
                </c:pt>
                <c:pt idx="16">
                  <c:v>41759</c:v>
                </c:pt>
                <c:pt idx="17">
                  <c:v>41790</c:v>
                </c:pt>
                <c:pt idx="18">
                  <c:v>41820</c:v>
                </c:pt>
                <c:pt idx="19">
                  <c:v>41851</c:v>
                </c:pt>
                <c:pt idx="20">
                  <c:v>41882</c:v>
                </c:pt>
                <c:pt idx="21">
                  <c:v>41912</c:v>
                </c:pt>
                <c:pt idx="22">
                  <c:v>41943</c:v>
                </c:pt>
                <c:pt idx="23">
                  <c:v>41973</c:v>
                </c:pt>
                <c:pt idx="24">
                  <c:v>42004</c:v>
                </c:pt>
                <c:pt idx="25">
                  <c:v>42035</c:v>
                </c:pt>
                <c:pt idx="26">
                  <c:v>42063</c:v>
                </c:pt>
                <c:pt idx="27">
                  <c:v>42094</c:v>
                </c:pt>
                <c:pt idx="28">
                  <c:v>42124</c:v>
                </c:pt>
                <c:pt idx="29">
                  <c:v>42155</c:v>
                </c:pt>
                <c:pt idx="30">
                  <c:v>42185</c:v>
                </c:pt>
                <c:pt idx="31">
                  <c:v>42216</c:v>
                </c:pt>
                <c:pt idx="32">
                  <c:v>42247</c:v>
                </c:pt>
                <c:pt idx="33">
                  <c:v>42277</c:v>
                </c:pt>
                <c:pt idx="34">
                  <c:v>42308</c:v>
                </c:pt>
                <c:pt idx="35">
                  <c:v>42338</c:v>
                </c:pt>
                <c:pt idx="36">
                  <c:v>42369</c:v>
                </c:pt>
                <c:pt idx="37">
                  <c:v>42400</c:v>
                </c:pt>
                <c:pt idx="38">
                  <c:v>42429</c:v>
                </c:pt>
                <c:pt idx="39">
                  <c:v>42460</c:v>
                </c:pt>
                <c:pt idx="40">
                  <c:v>42490</c:v>
                </c:pt>
                <c:pt idx="41">
                  <c:v>42521</c:v>
                </c:pt>
                <c:pt idx="42">
                  <c:v>42551</c:v>
                </c:pt>
                <c:pt idx="43">
                  <c:v>42582</c:v>
                </c:pt>
                <c:pt idx="44">
                  <c:v>42613</c:v>
                </c:pt>
                <c:pt idx="45">
                  <c:v>42643</c:v>
                </c:pt>
                <c:pt idx="46">
                  <c:v>42674</c:v>
                </c:pt>
                <c:pt idx="47">
                  <c:v>42704</c:v>
                </c:pt>
                <c:pt idx="48">
                  <c:v>42735</c:v>
                </c:pt>
                <c:pt idx="49">
                  <c:v>42766</c:v>
                </c:pt>
                <c:pt idx="50">
                  <c:v>42794</c:v>
                </c:pt>
                <c:pt idx="51">
                  <c:v>42825</c:v>
                </c:pt>
                <c:pt idx="52">
                  <c:v>42855</c:v>
                </c:pt>
                <c:pt idx="53">
                  <c:v>42886</c:v>
                </c:pt>
                <c:pt idx="54">
                  <c:v>42916</c:v>
                </c:pt>
                <c:pt idx="55">
                  <c:v>42947</c:v>
                </c:pt>
                <c:pt idx="56">
                  <c:v>42978</c:v>
                </c:pt>
                <c:pt idx="57">
                  <c:v>43008</c:v>
                </c:pt>
                <c:pt idx="58">
                  <c:v>43039</c:v>
                </c:pt>
                <c:pt idx="59">
                  <c:v>43069</c:v>
                </c:pt>
                <c:pt idx="60">
                  <c:v>43100</c:v>
                </c:pt>
                <c:pt idx="61">
                  <c:v>43131</c:v>
                </c:pt>
                <c:pt idx="62">
                  <c:v>43159</c:v>
                </c:pt>
                <c:pt idx="63">
                  <c:v>43190</c:v>
                </c:pt>
                <c:pt idx="64">
                  <c:v>43220</c:v>
                </c:pt>
                <c:pt idx="65">
                  <c:v>43251</c:v>
                </c:pt>
                <c:pt idx="66">
                  <c:v>43281</c:v>
                </c:pt>
                <c:pt idx="67">
                  <c:v>43312</c:v>
                </c:pt>
                <c:pt idx="68">
                  <c:v>43343</c:v>
                </c:pt>
                <c:pt idx="69">
                  <c:v>43373</c:v>
                </c:pt>
                <c:pt idx="70">
                  <c:v>43404</c:v>
                </c:pt>
                <c:pt idx="71">
                  <c:v>43434</c:v>
                </c:pt>
                <c:pt idx="72">
                  <c:v>43465</c:v>
                </c:pt>
                <c:pt idx="73">
                  <c:v>43496</c:v>
                </c:pt>
                <c:pt idx="74">
                  <c:v>43524</c:v>
                </c:pt>
                <c:pt idx="75">
                  <c:v>43555</c:v>
                </c:pt>
                <c:pt idx="76">
                  <c:v>43585</c:v>
                </c:pt>
                <c:pt idx="77">
                  <c:v>43616</c:v>
                </c:pt>
                <c:pt idx="78">
                  <c:v>43646</c:v>
                </c:pt>
                <c:pt idx="79">
                  <c:v>43677</c:v>
                </c:pt>
                <c:pt idx="80">
                  <c:v>43708</c:v>
                </c:pt>
                <c:pt idx="81">
                  <c:v>43738</c:v>
                </c:pt>
                <c:pt idx="82">
                  <c:v>43769</c:v>
                </c:pt>
                <c:pt idx="83">
                  <c:v>43799</c:v>
                </c:pt>
                <c:pt idx="84">
                  <c:v>43830</c:v>
                </c:pt>
                <c:pt idx="85">
                  <c:v>43861</c:v>
                </c:pt>
                <c:pt idx="86">
                  <c:v>43890</c:v>
                </c:pt>
                <c:pt idx="87">
                  <c:v>43921</c:v>
                </c:pt>
                <c:pt idx="88">
                  <c:v>43951</c:v>
                </c:pt>
                <c:pt idx="89">
                  <c:v>43982</c:v>
                </c:pt>
                <c:pt idx="90">
                  <c:v>44012</c:v>
                </c:pt>
                <c:pt idx="91">
                  <c:v>44043</c:v>
                </c:pt>
                <c:pt idx="92">
                  <c:v>44074</c:v>
                </c:pt>
                <c:pt idx="93">
                  <c:v>44104</c:v>
                </c:pt>
                <c:pt idx="94">
                  <c:v>44135</c:v>
                </c:pt>
                <c:pt idx="95">
                  <c:v>44165</c:v>
                </c:pt>
                <c:pt idx="96">
                  <c:v>44196</c:v>
                </c:pt>
                <c:pt idx="97">
                  <c:v>44227</c:v>
                </c:pt>
                <c:pt idx="98">
                  <c:v>44255</c:v>
                </c:pt>
                <c:pt idx="99">
                  <c:v>44286</c:v>
                </c:pt>
                <c:pt idx="100">
                  <c:v>44316</c:v>
                </c:pt>
                <c:pt idx="101">
                  <c:v>44347</c:v>
                </c:pt>
                <c:pt idx="102">
                  <c:v>44377</c:v>
                </c:pt>
                <c:pt idx="103">
                  <c:v>44408</c:v>
                </c:pt>
                <c:pt idx="104">
                  <c:v>44439</c:v>
                </c:pt>
                <c:pt idx="105">
                  <c:v>44469</c:v>
                </c:pt>
                <c:pt idx="106">
                  <c:v>44500</c:v>
                </c:pt>
                <c:pt idx="107">
                  <c:v>44530</c:v>
                </c:pt>
                <c:pt idx="108">
                  <c:v>44561</c:v>
                </c:pt>
                <c:pt idx="109">
                  <c:v>44592</c:v>
                </c:pt>
                <c:pt idx="110">
                  <c:v>44620</c:v>
                </c:pt>
                <c:pt idx="111">
                  <c:v>44651</c:v>
                </c:pt>
                <c:pt idx="112">
                  <c:v>44681</c:v>
                </c:pt>
                <c:pt idx="113">
                  <c:v>44712</c:v>
                </c:pt>
                <c:pt idx="114">
                  <c:v>44742</c:v>
                </c:pt>
                <c:pt idx="115">
                  <c:v>44773</c:v>
                </c:pt>
                <c:pt idx="116">
                  <c:v>44804</c:v>
                </c:pt>
              </c:numCache>
            </c:numRef>
          </c:cat>
          <c:val>
            <c:numRef>
              <c:f>Sheet1!$F$42:$F$158</c:f>
              <c:numCache>
                <c:formatCode>General</c:formatCode>
                <c:ptCount val="117"/>
                <c:pt idx="0">
                  <c:v>1.0168421052631578</c:v>
                </c:pt>
                <c:pt idx="1">
                  <c:v>1.0892857142857142</c:v>
                </c:pt>
                <c:pt idx="2">
                  <c:v>1.1756487025948104</c:v>
                </c:pt>
                <c:pt idx="3">
                  <c:v>1.0717213114754098</c:v>
                </c:pt>
                <c:pt idx="4">
                  <c:v>1.1471861471861471</c:v>
                </c:pt>
                <c:pt idx="5">
                  <c:v>1.0698151950718686</c:v>
                </c:pt>
                <c:pt idx="6">
                  <c:v>1.0633946830265848</c:v>
                </c:pt>
                <c:pt idx="7">
                  <c:v>1.1848739495798319</c:v>
                </c:pt>
                <c:pt idx="8">
                  <c:v>1.210855949895616</c:v>
                </c:pt>
                <c:pt idx="9">
                  <c:v>1.2285714285714286</c:v>
                </c:pt>
                <c:pt idx="10">
                  <c:v>1.0954198473282444</c:v>
                </c:pt>
                <c:pt idx="11">
                  <c:v>1.1038961038961039</c:v>
                </c:pt>
                <c:pt idx="12">
                  <c:v>1.2241379310344827</c:v>
                </c:pt>
                <c:pt idx="13">
                  <c:v>1.24373576309795</c:v>
                </c:pt>
                <c:pt idx="14">
                  <c:v>1.155818540433925</c:v>
                </c:pt>
                <c:pt idx="15">
                  <c:v>1.1178707224334601</c:v>
                </c:pt>
                <c:pt idx="16">
                  <c:v>1.0770676691729322</c:v>
                </c:pt>
                <c:pt idx="17">
                  <c:v>1.0924528301886791</c:v>
                </c:pt>
                <c:pt idx="18">
                  <c:v>1.0860420650095601</c:v>
                </c:pt>
                <c:pt idx="19">
                  <c:v>1.1526104417670684</c:v>
                </c:pt>
                <c:pt idx="20">
                  <c:v>1.1807465618860511</c:v>
                </c:pt>
                <c:pt idx="21">
                  <c:v>1.1526418786692758</c:v>
                </c:pt>
                <c:pt idx="22">
                  <c:v>1.1347248576850093</c:v>
                </c:pt>
                <c:pt idx="23">
                  <c:v>1.1800766283524904</c:v>
                </c:pt>
                <c:pt idx="24">
                  <c:v>1.2</c:v>
                </c:pt>
                <c:pt idx="25">
                  <c:v>1.0816733067729083</c:v>
                </c:pt>
                <c:pt idx="26">
                  <c:v>1.0823293172690764</c:v>
                </c:pt>
                <c:pt idx="27">
                  <c:v>1.047808764940239</c:v>
                </c:pt>
                <c:pt idx="28">
                  <c:v>1.0623742454728369</c:v>
                </c:pt>
                <c:pt idx="29">
                  <c:v>1.0329457364341084</c:v>
                </c:pt>
                <c:pt idx="30">
                  <c:v>1.0381679389312977</c:v>
                </c:pt>
                <c:pt idx="31">
                  <c:v>1.0454545454545454</c:v>
                </c:pt>
                <c:pt idx="32">
                  <c:v>1.0751565762004176</c:v>
                </c:pt>
                <c:pt idx="33">
                  <c:v>1.0349075975359343</c:v>
                </c:pt>
                <c:pt idx="34">
                  <c:v>1.1204301075268817</c:v>
                </c:pt>
                <c:pt idx="35">
                  <c:v>1.0962800875273522</c:v>
                </c:pt>
                <c:pt idx="36">
                  <c:v>1.0040983606557377</c:v>
                </c:pt>
                <c:pt idx="37">
                  <c:v>1.1238738738738738</c:v>
                </c:pt>
                <c:pt idx="38">
                  <c:v>1.1655480984340045</c:v>
                </c:pt>
                <c:pt idx="39">
                  <c:v>1.166311300639659</c:v>
                </c:pt>
                <c:pt idx="40">
                  <c:v>1.2263736263736262</c:v>
                </c:pt>
                <c:pt idx="41">
                  <c:v>1.2271714922048997</c:v>
                </c:pt>
                <c:pt idx="42">
                  <c:v>1.1729166666666666</c:v>
                </c:pt>
                <c:pt idx="43">
                  <c:v>1.1025641025641024</c:v>
                </c:pt>
                <c:pt idx="44">
                  <c:v>1.0578512396694215</c:v>
                </c:pt>
                <c:pt idx="45">
                  <c:v>1.0831643002028397</c:v>
                </c:pt>
                <c:pt idx="46">
                  <c:v>1.1244813278008299</c:v>
                </c:pt>
                <c:pt idx="47">
                  <c:v>1.1100000000000001</c:v>
                </c:pt>
                <c:pt idx="48">
                  <c:v>1.2164948453608246</c:v>
                </c:pt>
                <c:pt idx="49">
                  <c:v>1.2129817444219066</c:v>
                </c:pt>
                <c:pt idx="50">
                  <c:v>1.2671905697445973</c:v>
                </c:pt>
                <c:pt idx="51">
                  <c:v>1.2721649484536084</c:v>
                </c:pt>
                <c:pt idx="52">
                  <c:v>1.1167315175097277</c:v>
                </c:pt>
                <c:pt idx="53">
                  <c:v>1.1736641221374047</c:v>
                </c:pt>
                <c:pt idx="54">
                  <c:v>1.237704918032787</c:v>
                </c:pt>
                <c:pt idx="55">
                  <c:v>1.2278225806451613</c:v>
                </c:pt>
                <c:pt idx="56">
                  <c:v>1.1137614678899084</c:v>
                </c:pt>
                <c:pt idx="57">
                  <c:v>1.2413793103448274</c:v>
                </c:pt>
                <c:pt idx="58">
                  <c:v>1.3326359832635986</c:v>
                </c:pt>
                <c:pt idx="59">
                  <c:v>1.3112033195020747</c:v>
                </c:pt>
                <c:pt idx="60">
                  <c:v>1.31237721021611</c:v>
                </c:pt>
                <c:pt idx="61">
                  <c:v>1.2690839694656488</c:v>
                </c:pt>
                <c:pt idx="62">
                  <c:v>1.1757246376811594</c:v>
                </c:pt>
                <c:pt idx="63">
                  <c:v>1.1282051282051282</c:v>
                </c:pt>
                <c:pt idx="64">
                  <c:v>1.1920152091254752</c:v>
                </c:pt>
                <c:pt idx="65">
                  <c:v>1.2440476190476191</c:v>
                </c:pt>
                <c:pt idx="66">
                  <c:v>1.2716535433070866</c:v>
                </c:pt>
                <c:pt idx="67">
                  <c:v>1.0988805970149254</c:v>
                </c:pt>
                <c:pt idx="68">
                  <c:v>1.1792975970425137</c:v>
                </c:pt>
                <c:pt idx="69">
                  <c:v>1.1550094517958414</c:v>
                </c:pt>
                <c:pt idx="70">
                  <c:v>1.1679841897233201</c:v>
                </c:pt>
                <c:pt idx="71">
                  <c:v>1.1236162361623616</c:v>
                </c:pt>
                <c:pt idx="72">
                  <c:v>0.98130841121495327</c:v>
                </c:pt>
                <c:pt idx="73">
                  <c:v>1.0754716981132075</c:v>
                </c:pt>
                <c:pt idx="74">
                  <c:v>1.075</c:v>
                </c:pt>
                <c:pt idx="75">
                  <c:v>1.1098039215686275</c:v>
                </c:pt>
                <c:pt idx="76">
                  <c:v>1.019047619047619</c:v>
                </c:pt>
                <c:pt idx="77">
                  <c:v>1.025390625</c:v>
                </c:pt>
                <c:pt idx="78">
                  <c:v>1.028397565922921</c:v>
                </c:pt>
                <c:pt idx="79">
                  <c:v>1.0140562248995983</c:v>
                </c:pt>
                <c:pt idx="80">
                  <c:v>0.95473251028806583</c:v>
                </c:pt>
                <c:pt idx="81">
                  <c:v>1.0193133047210301</c:v>
                </c:pt>
                <c:pt idx="82">
                  <c:v>0.9856557377049181</c:v>
                </c:pt>
                <c:pt idx="83">
                  <c:v>1.0257510729613732</c:v>
                </c:pt>
                <c:pt idx="84">
                  <c:v>0.97942386831275718</c:v>
                </c:pt>
                <c:pt idx="85">
                  <c:v>1.081799591002045</c:v>
                </c:pt>
                <c:pt idx="86">
                  <c:v>1.0854700854700854</c:v>
                </c:pt>
                <c:pt idx="87">
                  <c:v>0.89429175475687106</c:v>
                </c:pt>
                <c:pt idx="88">
                  <c:v>0.5410821643286573</c:v>
                </c:pt>
                <c:pt idx="89">
                  <c:v>0.643426294820717</c:v>
                </c:pt>
                <c:pt idx="90">
                  <c:v>1.126984126984127</c:v>
                </c:pt>
                <c:pt idx="91">
                  <c:v>1.2721518987341771</c:v>
                </c:pt>
                <c:pt idx="92">
                  <c:v>1.4663677130044843</c:v>
                </c:pt>
                <c:pt idx="93">
                  <c:v>1.2616033755274261</c:v>
                </c:pt>
                <c:pt idx="94">
                  <c:v>1.3170254403131114</c:v>
                </c:pt>
                <c:pt idx="95">
                  <c:v>1.2916666666666665</c:v>
                </c:pt>
                <c:pt idx="96">
                  <c:v>1.3241650294695482</c:v>
                </c:pt>
                <c:pt idx="97">
                  <c:v>1.2475442043222005</c:v>
                </c:pt>
                <c:pt idx="98">
                  <c:v>1.3306613226452908</c:v>
                </c:pt>
                <c:pt idx="99">
                  <c:v>1.3143418467583499</c:v>
                </c:pt>
                <c:pt idx="100">
                  <c:v>1.3710021321961621</c:v>
                </c:pt>
                <c:pt idx="101">
                  <c:v>1.2974559686888454</c:v>
                </c:pt>
                <c:pt idx="102">
                  <c:v>1.294346978557505</c:v>
                </c:pt>
                <c:pt idx="103">
                  <c:v>1.3238289205702647</c:v>
                </c:pt>
                <c:pt idx="104">
                  <c:v>1.212962962962963</c:v>
                </c:pt>
                <c:pt idx="105">
                  <c:v>1.1666666666666667</c:v>
                </c:pt>
                <c:pt idx="106">
                  <c:v>1.074468085106383</c:v>
                </c:pt>
                <c:pt idx="107">
                  <c:v>1.0905861456483126</c:v>
                </c:pt>
                <c:pt idx="108">
                  <c:v>1.1172161172161172</c:v>
                </c:pt>
                <c:pt idx="109">
                  <c:v>1.088345864661654</c:v>
                </c:pt>
                <c:pt idx="110">
                  <c:v>1.1511194029850746</c:v>
                </c:pt>
                <c:pt idx="111">
                  <c:v>0.96936936936936935</c:v>
                </c:pt>
                <c:pt idx="112">
                  <c:v>1.0368217054263567</c:v>
                </c:pt>
                <c:pt idx="113">
                  <c:v>0.9856887298747764</c:v>
                </c:pt>
                <c:pt idx="114">
                  <c:v>0.87857142857142867</c:v>
                </c:pt>
                <c:pt idx="115">
                  <c:v>0.83769633507853403</c:v>
                </c:pt>
                <c:pt idx="116">
                  <c:v>0.96610169491525411</c:v>
                </c:pt>
              </c:numCache>
            </c:numRef>
          </c:val>
          <c:smooth val="0"/>
          <c:extLst>
            <c:ext xmlns:c16="http://schemas.microsoft.com/office/drawing/2014/chart" uri="{C3380CC4-5D6E-409C-BE32-E72D297353CC}">
              <c16:uniqueId val="{00000000-C610-4552-892F-64FFA6C5722A}"/>
            </c:ext>
          </c:extLst>
        </c:ser>
        <c:dLbls>
          <c:showLegendKey val="0"/>
          <c:showVal val="0"/>
          <c:showCatName val="0"/>
          <c:showSerName val="0"/>
          <c:showPercent val="0"/>
          <c:showBubbleSize val="0"/>
        </c:dLbls>
        <c:smooth val="0"/>
        <c:axId val="1028426304"/>
        <c:axId val="1028430568"/>
      </c:lineChart>
      <c:dateAx>
        <c:axId val="10284263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pitchFamily="50" charset="0"/>
                <a:ea typeface="+mn-ea"/>
                <a:cs typeface="+mn-cs"/>
              </a:defRPr>
            </a:pPr>
            <a:endParaRPr lang="en-US"/>
          </a:p>
        </c:txPr>
        <c:crossAx val="1028430568"/>
        <c:crosses val="autoZero"/>
        <c:auto val="1"/>
        <c:lblOffset val="100"/>
        <c:baseTimeUnit val="months"/>
        <c:majorUnit val="12"/>
        <c:majorTimeUnit val="months"/>
      </c:dateAx>
      <c:valAx>
        <c:axId val="1028430568"/>
        <c:scaling>
          <c:orientation val="minMax"/>
          <c:max val="1.5"/>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pitchFamily="50" charset="0"/>
                <a:ea typeface="+mn-ea"/>
                <a:cs typeface="+mn-cs"/>
              </a:defRPr>
            </a:pPr>
            <a:endParaRPr lang="en-US"/>
          </a:p>
        </c:txPr>
        <c:crossAx val="1028426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Polly Rounded" panose="00000500000000000000" pitchFamily="50"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a:ea typeface="+mn-ea"/>
                <a:cs typeface="+mn-cs"/>
              </a:defRPr>
            </a:pPr>
            <a:r>
              <a:rPr lang="en-US" dirty="0"/>
              <a:t>Negative EPS Revisions coincide with weakening New Orders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a:ea typeface="+mn-ea"/>
              <a:cs typeface="+mn-cs"/>
            </a:defRPr>
          </a:pPr>
          <a:endParaRPr lang="en-US"/>
        </a:p>
      </c:txPr>
    </c:title>
    <c:autoTitleDeleted val="0"/>
    <c:plotArea>
      <c:layout>
        <c:manualLayout>
          <c:layoutTarget val="inner"/>
          <c:xMode val="edge"/>
          <c:yMode val="edge"/>
          <c:x val="3.2884299435705241E-2"/>
          <c:y val="5.8502955547071897E-2"/>
          <c:w val="0.93705045136385479"/>
          <c:h val="0.70372628793084469"/>
        </c:manualLayout>
      </c:layout>
      <c:lineChart>
        <c:grouping val="standard"/>
        <c:varyColors val="0"/>
        <c:ser>
          <c:idx val="0"/>
          <c:order val="0"/>
          <c:tx>
            <c:strRef>
              <c:f>Worksheet!$H$3</c:f>
              <c:strCache>
                <c:ptCount val="1"/>
                <c:pt idx="0">
                  <c:v>% of S&amp;P 500 Companies with Positive Earning Revisions - Smoothed (LHS)</c:v>
                </c:pt>
              </c:strCache>
            </c:strRef>
          </c:tx>
          <c:spPr>
            <a:ln w="28575" cap="rnd">
              <a:solidFill>
                <a:schemeClr val="accent1"/>
              </a:solidFill>
              <a:round/>
            </a:ln>
            <a:effectLst/>
          </c:spPr>
          <c:marker>
            <c:symbol val="none"/>
          </c:marker>
          <c:cat>
            <c:numRef>
              <c:f>Worksheet!$J$4:$J$367</c:f>
              <c:numCache>
                <c:formatCode>m/d/yyyy</c:formatCode>
                <c:ptCount val="364"/>
                <c:pt idx="0">
                  <c:v>33969</c:v>
                </c:pt>
                <c:pt idx="1">
                  <c:v>34000</c:v>
                </c:pt>
                <c:pt idx="2">
                  <c:v>34028</c:v>
                </c:pt>
                <c:pt idx="3">
                  <c:v>34059</c:v>
                </c:pt>
                <c:pt idx="4">
                  <c:v>34089</c:v>
                </c:pt>
                <c:pt idx="5">
                  <c:v>34120</c:v>
                </c:pt>
                <c:pt idx="6">
                  <c:v>34150</c:v>
                </c:pt>
                <c:pt idx="7">
                  <c:v>34181</c:v>
                </c:pt>
                <c:pt idx="8">
                  <c:v>34212</c:v>
                </c:pt>
                <c:pt idx="9">
                  <c:v>34242</c:v>
                </c:pt>
                <c:pt idx="10">
                  <c:v>34273</c:v>
                </c:pt>
                <c:pt idx="11">
                  <c:v>34303</c:v>
                </c:pt>
                <c:pt idx="12">
                  <c:v>34334</c:v>
                </c:pt>
                <c:pt idx="13">
                  <c:v>34365</c:v>
                </c:pt>
                <c:pt idx="14">
                  <c:v>34393</c:v>
                </c:pt>
                <c:pt idx="15">
                  <c:v>34424</c:v>
                </c:pt>
                <c:pt idx="16">
                  <c:v>34454</c:v>
                </c:pt>
                <c:pt idx="17">
                  <c:v>34485</c:v>
                </c:pt>
                <c:pt idx="18">
                  <c:v>34515</c:v>
                </c:pt>
                <c:pt idx="19">
                  <c:v>34546</c:v>
                </c:pt>
                <c:pt idx="20">
                  <c:v>34577</c:v>
                </c:pt>
                <c:pt idx="21">
                  <c:v>34607</c:v>
                </c:pt>
                <c:pt idx="22">
                  <c:v>34638</c:v>
                </c:pt>
                <c:pt idx="23">
                  <c:v>34668</c:v>
                </c:pt>
                <c:pt idx="24">
                  <c:v>34699</c:v>
                </c:pt>
                <c:pt idx="25">
                  <c:v>34730</c:v>
                </c:pt>
                <c:pt idx="26">
                  <c:v>34758</c:v>
                </c:pt>
                <c:pt idx="27">
                  <c:v>34789</c:v>
                </c:pt>
                <c:pt idx="28">
                  <c:v>34819</c:v>
                </c:pt>
                <c:pt idx="29">
                  <c:v>34850</c:v>
                </c:pt>
                <c:pt idx="30">
                  <c:v>34880</c:v>
                </c:pt>
                <c:pt idx="31">
                  <c:v>34911</c:v>
                </c:pt>
                <c:pt idx="32">
                  <c:v>34942</c:v>
                </c:pt>
                <c:pt idx="33">
                  <c:v>34972</c:v>
                </c:pt>
                <c:pt idx="34">
                  <c:v>35003</c:v>
                </c:pt>
                <c:pt idx="35">
                  <c:v>35033</c:v>
                </c:pt>
                <c:pt idx="36">
                  <c:v>35064</c:v>
                </c:pt>
                <c:pt idx="37">
                  <c:v>35095</c:v>
                </c:pt>
                <c:pt idx="38">
                  <c:v>35124</c:v>
                </c:pt>
                <c:pt idx="39">
                  <c:v>35155</c:v>
                </c:pt>
                <c:pt idx="40">
                  <c:v>35185</c:v>
                </c:pt>
                <c:pt idx="41">
                  <c:v>35216</c:v>
                </c:pt>
                <c:pt idx="42">
                  <c:v>35246</c:v>
                </c:pt>
                <c:pt idx="43">
                  <c:v>35277</c:v>
                </c:pt>
                <c:pt idx="44">
                  <c:v>35308</c:v>
                </c:pt>
                <c:pt idx="45">
                  <c:v>35338</c:v>
                </c:pt>
                <c:pt idx="46">
                  <c:v>35369</c:v>
                </c:pt>
                <c:pt idx="47">
                  <c:v>35399</c:v>
                </c:pt>
                <c:pt idx="48">
                  <c:v>35430</c:v>
                </c:pt>
                <c:pt idx="49">
                  <c:v>35461</c:v>
                </c:pt>
                <c:pt idx="50">
                  <c:v>35489</c:v>
                </c:pt>
                <c:pt idx="51">
                  <c:v>35520</c:v>
                </c:pt>
                <c:pt idx="52">
                  <c:v>35550</c:v>
                </c:pt>
                <c:pt idx="53">
                  <c:v>35581</c:v>
                </c:pt>
                <c:pt idx="54">
                  <c:v>35611</c:v>
                </c:pt>
                <c:pt idx="55">
                  <c:v>35642</c:v>
                </c:pt>
                <c:pt idx="56">
                  <c:v>35673</c:v>
                </c:pt>
                <c:pt idx="57">
                  <c:v>35703</c:v>
                </c:pt>
                <c:pt idx="58">
                  <c:v>35734</c:v>
                </c:pt>
                <c:pt idx="59">
                  <c:v>35764</c:v>
                </c:pt>
                <c:pt idx="60">
                  <c:v>35795</c:v>
                </c:pt>
                <c:pt idx="61">
                  <c:v>35826</c:v>
                </c:pt>
                <c:pt idx="62">
                  <c:v>35854</c:v>
                </c:pt>
                <c:pt idx="63">
                  <c:v>35885</c:v>
                </c:pt>
                <c:pt idx="64">
                  <c:v>35915</c:v>
                </c:pt>
                <c:pt idx="65">
                  <c:v>35946</c:v>
                </c:pt>
                <c:pt idx="66">
                  <c:v>35976</c:v>
                </c:pt>
                <c:pt idx="67">
                  <c:v>36007</c:v>
                </c:pt>
                <c:pt idx="68">
                  <c:v>36038</c:v>
                </c:pt>
                <c:pt idx="69">
                  <c:v>36068</c:v>
                </c:pt>
                <c:pt idx="70">
                  <c:v>36099</c:v>
                </c:pt>
                <c:pt idx="71">
                  <c:v>36129</c:v>
                </c:pt>
                <c:pt idx="72">
                  <c:v>36160</c:v>
                </c:pt>
                <c:pt idx="73">
                  <c:v>36191</c:v>
                </c:pt>
                <c:pt idx="74">
                  <c:v>36219</c:v>
                </c:pt>
                <c:pt idx="75">
                  <c:v>36250</c:v>
                </c:pt>
                <c:pt idx="76">
                  <c:v>36280</c:v>
                </c:pt>
                <c:pt idx="77">
                  <c:v>36311</c:v>
                </c:pt>
                <c:pt idx="78">
                  <c:v>36341</c:v>
                </c:pt>
                <c:pt idx="79">
                  <c:v>36372</c:v>
                </c:pt>
                <c:pt idx="80">
                  <c:v>36403</c:v>
                </c:pt>
                <c:pt idx="81">
                  <c:v>36433</c:v>
                </c:pt>
                <c:pt idx="82">
                  <c:v>36464</c:v>
                </c:pt>
                <c:pt idx="83">
                  <c:v>36494</c:v>
                </c:pt>
                <c:pt idx="84">
                  <c:v>36525</c:v>
                </c:pt>
                <c:pt idx="85">
                  <c:v>36556</c:v>
                </c:pt>
                <c:pt idx="86">
                  <c:v>36585</c:v>
                </c:pt>
                <c:pt idx="87">
                  <c:v>36616</c:v>
                </c:pt>
                <c:pt idx="88">
                  <c:v>36646</c:v>
                </c:pt>
                <c:pt idx="89">
                  <c:v>36677</c:v>
                </c:pt>
                <c:pt idx="90">
                  <c:v>36707</c:v>
                </c:pt>
                <c:pt idx="91">
                  <c:v>36738</c:v>
                </c:pt>
                <c:pt idx="92">
                  <c:v>36769</c:v>
                </c:pt>
                <c:pt idx="93">
                  <c:v>36799</c:v>
                </c:pt>
                <c:pt idx="94">
                  <c:v>36830</c:v>
                </c:pt>
                <c:pt idx="95">
                  <c:v>36860</c:v>
                </c:pt>
                <c:pt idx="96">
                  <c:v>36891</c:v>
                </c:pt>
                <c:pt idx="97">
                  <c:v>36922</c:v>
                </c:pt>
                <c:pt idx="98">
                  <c:v>36950</c:v>
                </c:pt>
                <c:pt idx="99">
                  <c:v>36981</c:v>
                </c:pt>
                <c:pt idx="100">
                  <c:v>37011</c:v>
                </c:pt>
                <c:pt idx="101">
                  <c:v>37042</c:v>
                </c:pt>
                <c:pt idx="102">
                  <c:v>37072</c:v>
                </c:pt>
                <c:pt idx="103">
                  <c:v>37103</c:v>
                </c:pt>
                <c:pt idx="104">
                  <c:v>37134</c:v>
                </c:pt>
                <c:pt idx="105">
                  <c:v>37164</c:v>
                </c:pt>
                <c:pt idx="106">
                  <c:v>37195</c:v>
                </c:pt>
                <c:pt idx="107">
                  <c:v>37225</c:v>
                </c:pt>
                <c:pt idx="108">
                  <c:v>37256</c:v>
                </c:pt>
                <c:pt idx="109">
                  <c:v>37287</c:v>
                </c:pt>
                <c:pt idx="110">
                  <c:v>37315</c:v>
                </c:pt>
                <c:pt idx="111">
                  <c:v>37346</c:v>
                </c:pt>
                <c:pt idx="112">
                  <c:v>37376</c:v>
                </c:pt>
                <c:pt idx="113">
                  <c:v>37407</c:v>
                </c:pt>
                <c:pt idx="114">
                  <c:v>37437</c:v>
                </c:pt>
                <c:pt idx="115">
                  <c:v>37468</c:v>
                </c:pt>
                <c:pt idx="116">
                  <c:v>37499</c:v>
                </c:pt>
                <c:pt idx="117">
                  <c:v>37529</c:v>
                </c:pt>
                <c:pt idx="118">
                  <c:v>37560</c:v>
                </c:pt>
                <c:pt idx="119">
                  <c:v>37590</c:v>
                </c:pt>
                <c:pt idx="120">
                  <c:v>37621</c:v>
                </c:pt>
                <c:pt idx="121">
                  <c:v>37652</c:v>
                </c:pt>
                <c:pt idx="122">
                  <c:v>37680</c:v>
                </c:pt>
                <c:pt idx="123">
                  <c:v>37711</c:v>
                </c:pt>
                <c:pt idx="124">
                  <c:v>37741</c:v>
                </c:pt>
                <c:pt idx="125">
                  <c:v>37772</c:v>
                </c:pt>
                <c:pt idx="126">
                  <c:v>37802</c:v>
                </c:pt>
                <c:pt idx="127">
                  <c:v>37833</c:v>
                </c:pt>
                <c:pt idx="128">
                  <c:v>37864</c:v>
                </c:pt>
                <c:pt idx="129">
                  <c:v>37894</c:v>
                </c:pt>
                <c:pt idx="130">
                  <c:v>37925</c:v>
                </c:pt>
                <c:pt idx="131">
                  <c:v>37955</c:v>
                </c:pt>
                <c:pt idx="132">
                  <c:v>37986</c:v>
                </c:pt>
                <c:pt idx="133">
                  <c:v>38017</c:v>
                </c:pt>
                <c:pt idx="134">
                  <c:v>38046</c:v>
                </c:pt>
                <c:pt idx="135">
                  <c:v>38077</c:v>
                </c:pt>
                <c:pt idx="136">
                  <c:v>38107</c:v>
                </c:pt>
                <c:pt idx="137">
                  <c:v>38138</c:v>
                </c:pt>
                <c:pt idx="138">
                  <c:v>38168</c:v>
                </c:pt>
                <c:pt idx="139">
                  <c:v>38199</c:v>
                </c:pt>
                <c:pt idx="140">
                  <c:v>38230</c:v>
                </c:pt>
                <c:pt idx="141">
                  <c:v>38260</c:v>
                </c:pt>
                <c:pt idx="142">
                  <c:v>38291</c:v>
                </c:pt>
                <c:pt idx="143">
                  <c:v>38321</c:v>
                </c:pt>
                <c:pt idx="144">
                  <c:v>38352</c:v>
                </c:pt>
                <c:pt idx="145">
                  <c:v>38383</c:v>
                </c:pt>
                <c:pt idx="146">
                  <c:v>38411</c:v>
                </c:pt>
                <c:pt idx="147">
                  <c:v>38442</c:v>
                </c:pt>
                <c:pt idx="148">
                  <c:v>38472</c:v>
                </c:pt>
                <c:pt idx="149">
                  <c:v>38503</c:v>
                </c:pt>
                <c:pt idx="150">
                  <c:v>38533</c:v>
                </c:pt>
                <c:pt idx="151">
                  <c:v>38564</c:v>
                </c:pt>
                <c:pt idx="152">
                  <c:v>38595</c:v>
                </c:pt>
                <c:pt idx="153">
                  <c:v>38625</c:v>
                </c:pt>
                <c:pt idx="154">
                  <c:v>38656</c:v>
                </c:pt>
                <c:pt idx="155">
                  <c:v>38686</c:v>
                </c:pt>
                <c:pt idx="156">
                  <c:v>38717</c:v>
                </c:pt>
                <c:pt idx="157">
                  <c:v>38748</c:v>
                </c:pt>
                <c:pt idx="158">
                  <c:v>38776</c:v>
                </c:pt>
                <c:pt idx="159">
                  <c:v>38807</c:v>
                </c:pt>
                <c:pt idx="160">
                  <c:v>38837</c:v>
                </c:pt>
                <c:pt idx="161">
                  <c:v>38868</c:v>
                </c:pt>
                <c:pt idx="162">
                  <c:v>38898</c:v>
                </c:pt>
                <c:pt idx="163">
                  <c:v>38929</c:v>
                </c:pt>
                <c:pt idx="164">
                  <c:v>38960</c:v>
                </c:pt>
                <c:pt idx="165">
                  <c:v>38990</c:v>
                </c:pt>
                <c:pt idx="166">
                  <c:v>39021</c:v>
                </c:pt>
                <c:pt idx="167">
                  <c:v>39051</c:v>
                </c:pt>
                <c:pt idx="168">
                  <c:v>39082</c:v>
                </c:pt>
                <c:pt idx="169">
                  <c:v>39113</c:v>
                </c:pt>
                <c:pt idx="170">
                  <c:v>39141</c:v>
                </c:pt>
                <c:pt idx="171">
                  <c:v>39172</c:v>
                </c:pt>
                <c:pt idx="172">
                  <c:v>39202</c:v>
                </c:pt>
                <c:pt idx="173">
                  <c:v>39233</c:v>
                </c:pt>
                <c:pt idx="174">
                  <c:v>39263</c:v>
                </c:pt>
                <c:pt idx="175">
                  <c:v>39294</c:v>
                </c:pt>
                <c:pt idx="176">
                  <c:v>39325</c:v>
                </c:pt>
                <c:pt idx="177">
                  <c:v>39355</c:v>
                </c:pt>
                <c:pt idx="178">
                  <c:v>39386</c:v>
                </c:pt>
                <c:pt idx="179">
                  <c:v>39416</c:v>
                </c:pt>
                <c:pt idx="180">
                  <c:v>39447</c:v>
                </c:pt>
                <c:pt idx="181">
                  <c:v>39478</c:v>
                </c:pt>
                <c:pt idx="182">
                  <c:v>39507</c:v>
                </c:pt>
                <c:pt idx="183">
                  <c:v>39538</c:v>
                </c:pt>
                <c:pt idx="184">
                  <c:v>39568</c:v>
                </c:pt>
                <c:pt idx="185">
                  <c:v>39599</c:v>
                </c:pt>
                <c:pt idx="186">
                  <c:v>39629</c:v>
                </c:pt>
                <c:pt idx="187">
                  <c:v>39660</c:v>
                </c:pt>
                <c:pt idx="188">
                  <c:v>39691</c:v>
                </c:pt>
                <c:pt idx="189">
                  <c:v>39721</c:v>
                </c:pt>
                <c:pt idx="190">
                  <c:v>39752</c:v>
                </c:pt>
                <c:pt idx="191">
                  <c:v>39782</c:v>
                </c:pt>
                <c:pt idx="192">
                  <c:v>39813</c:v>
                </c:pt>
                <c:pt idx="193">
                  <c:v>39844</c:v>
                </c:pt>
                <c:pt idx="194">
                  <c:v>39872</c:v>
                </c:pt>
                <c:pt idx="195">
                  <c:v>39903</c:v>
                </c:pt>
                <c:pt idx="196">
                  <c:v>39933</c:v>
                </c:pt>
                <c:pt idx="197">
                  <c:v>39964</c:v>
                </c:pt>
                <c:pt idx="198">
                  <c:v>39994</c:v>
                </c:pt>
                <c:pt idx="199">
                  <c:v>40025</c:v>
                </c:pt>
                <c:pt idx="200">
                  <c:v>40056</c:v>
                </c:pt>
                <c:pt idx="201">
                  <c:v>40086</c:v>
                </c:pt>
                <c:pt idx="202">
                  <c:v>40117</c:v>
                </c:pt>
                <c:pt idx="203">
                  <c:v>40147</c:v>
                </c:pt>
                <c:pt idx="204">
                  <c:v>40178</c:v>
                </c:pt>
                <c:pt idx="205">
                  <c:v>40209</c:v>
                </c:pt>
                <c:pt idx="206">
                  <c:v>40237</c:v>
                </c:pt>
                <c:pt idx="207">
                  <c:v>40268</c:v>
                </c:pt>
                <c:pt idx="208">
                  <c:v>40298</c:v>
                </c:pt>
                <c:pt idx="209">
                  <c:v>40329</c:v>
                </c:pt>
                <c:pt idx="210">
                  <c:v>40359</c:v>
                </c:pt>
                <c:pt idx="211">
                  <c:v>40390</c:v>
                </c:pt>
                <c:pt idx="212">
                  <c:v>40421</c:v>
                </c:pt>
                <c:pt idx="213">
                  <c:v>40451</c:v>
                </c:pt>
                <c:pt idx="214">
                  <c:v>40482</c:v>
                </c:pt>
                <c:pt idx="215">
                  <c:v>40512</c:v>
                </c:pt>
                <c:pt idx="216">
                  <c:v>40543</c:v>
                </c:pt>
                <c:pt idx="217">
                  <c:v>40574</c:v>
                </c:pt>
                <c:pt idx="218">
                  <c:v>40602</c:v>
                </c:pt>
                <c:pt idx="219">
                  <c:v>40633</c:v>
                </c:pt>
                <c:pt idx="220">
                  <c:v>40663</c:v>
                </c:pt>
                <c:pt idx="221">
                  <c:v>40694</c:v>
                </c:pt>
                <c:pt idx="222">
                  <c:v>40724</c:v>
                </c:pt>
                <c:pt idx="223">
                  <c:v>40755</c:v>
                </c:pt>
                <c:pt idx="224">
                  <c:v>40786</c:v>
                </c:pt>
                <c:pt idx="225">
                  <c:v>40816</c:v>
                </c:pt>
                <c:pt idx="226">
                  <c:v>40847</c:v>
                </c:pt>
                <c:pt idx="227">
                  <c:v>40877</c:v>
                </c:pt>
                <c:pt idx="228">
                  <c:v>40908</c:v>
                </c:pt>
                <c:pt idx="229">
                  <c:v>40939</c:v>
                </c:pt>
                <c:pt idx="230">
                  <c:v>40968</c:v>
                </c:pt>
                <c:pt idx="231">
                  <c:v>40999</c:v>
                </c:pt>
                <c:pt idx="232">
                  <c:v>41029</c:v>
                </c:pt>
                <c:pt idx="233">
                  <c:v>41060</c:v>
                </c:pt>
                <c:pt idx="234">
                  <c:v>41090</c:v>
                </c:pt>
                <c:pt idx="235">
                  <c:v>41121</c:v>
                </c:pt>
                <c:pt idx="236">
                  <c:v>41152</c:v>
                </c:pt>
                <c:pt idx="237">
                  <c:v>41182</c:v>
                </c:pt>
                <c:pt idx="238">
                  <c:v>41213</c:v>
                </c:pt>
                <c:pt idx="239">
                  <c:v>41243</c:v>
                </c:pt>
                <c:pt idx="240">
                  <c:v>41274</c:v>
                </c:pt>
                <c:pt idx="241">
                  <c:v>41305</c:v>
                </c:pt>
                <c:pt idx="242">
                  <c:v>41333</c:v>
                </c:pt>
                <c:pt idx="243">
                  <c:v>41364</c:v>
                </c:pt>
                <c:pt idx="244">
                  <c:v>41394</c:v>
                </c:pt>
                <c:pt idx="245">
                  <c:v>41425</c:v>
                </c:pt>
                <c:pt idx="246">
                  <c:v>41455</c:v>
                </c:pt>
                <c:pt idx="247">
                  <c:v>41486</c:v>
                </c:pt>
                <c:pt idx="248">
                  <c:v>41517</c:v>
                </c:pt>
                <c:pt idx="249">
                  <c:v>41547</c:v>
                </c:pt>
                <c:pt idx="250">
                  <c:v>41578</c:v>
                </c:pt>
                <c:pt idx="251">
                  <c:v>41608</c:v>
                </c:pt>
                <c:pt idx="252">
                  <c:v>41639</c:v>
                </c:pt>
                <c:pt idx="253">
                  <c:v>41670</c:v>
                </c:pt>
                <c:pt idx="254">
                  <c:v>41698</c:v>
                </c:pt>
                <c:pt idx="255">
                  <c:v>41729</c:v>
                </c:pt>
                <c:pt idx="256">
                  <c:v>41759</c:v>
                </c:pt>
                <c:pt idx="257">
                  <c:v>41790</c:v>
                </c:pt>
                <c:pt idx="258">
                  <c:v>41820</c:v>
                </c:pt>
                <c:pt idx="259">
                  <c:v>41851</c:v>
                </c:pt>
                <c:pt idx="260">
                  <c:v>41882</c:v>
                </c:pt>
                <c:pt idx="261">
                  <c:v>41912</c:v>
                </c:pt>
                <c:pt idx="262">
                  <c:v>41943</c:v>
                </c:pt>
                <c:pt idx="263">
                  <c:v>41973</c:v>
                </c:pt>
                <c:pt idx="264">
                  <c:v>42004</c:v>
                </c:pt>
                <c:pt idx="265">
                  <c:v>42035</c:v>
                </c:pt>
                <c:pt idx="266">
                  <c:v>42063</c:v>
                </c:pt>
                <c:pt idx="267">
                  <c:v>42094</c:v>
                </c:pt>
                <c:pt idx="268">
                  <c:v>42124</c:v>
                </c:pt>
                <c:pt idx="269">
                  <c:v>42155</c:v>
                </c:pt>
                <c:pt idx="270">
                  <c:v>42185</c:v>
                </c:pt>
                <c:pt idx="271">
                  <c:v>42216</c:v>
                </c:pt>
                <c:pt idx="272">
                  <c:v>42247</c:v>
                </c:pt>
                <c:pt idx="273">
                  <c:v>42277</c:v>
                </c:pt>
                <c:pt idx="274">
                  <c:v>42308</c:v>
                </c:pt>
                <c:pt idx="275">
                  <c:v>42338</c:v>
                </c:pt>
                <c:pt idx="276">
                  <c:v>42369</c:v>
                </c:pt>
                <c:pt idx="277">
                  <c:v>42400</c:v>
                </c:pt>
                <c:pt idx="278">
                  <c:v>42429</c:v>
                </c:pt>
                <c:pt idx="279">
                  <c:v>42460</c:v>
                </c:pt>
                <c:pt idx="280">
                  <c:v>42490</c:v>
                </c:pt>
                <c:pt idx="281">
                  <c:v>42521</c:v>
                </c:pt>
                <c:pt idx="282">
                  <c:v>42551</c:v>
                </c:pt>
                <c:pt idx="283">
                  <c:v>42582</c:v>
                </c:pt>
                <c:pt idx="284">
                  <c:v>42613</c:v>
                </c:pt>
                <c:pt idx="285">
                  <c:v>42643</c:v>
                </c:pt>
                <c:pt idx="286">
                  <c:v>42674</c:v>
                </c:pt>
                <c:pt idx="287">
                  <c:v>42704</c:v>
                </c:pt>
                <c:pt idx="288">
                  <c:v>42735</c:v>
                </c:pt>
                <c:pt idx="289">
                  <c:v>42766</c:v>
                </c:pt>
                <c:pt idx="290">
                  <c:v>42794</c:v>
                </c:pt>
                <c:pt idx="291">
                  <c:v>42825</c:v>
                </c:pt>
                <c:pt idx="292">
                  <c:v>42855</c:v>
                </c:pt>
                <c:pt idx="293">
                  <c:v>42886</c:v>
                </c:pt>
                <c:pt idx="294">
                  <c:v>42916</c:v>
                </c:pt>
                <c:pt idx="295">
                  <c:v>42947</c:v>
                </c:pt>
                <c:pt idx="296">
                  <c:v>42978</c:v>
                </c:pt>
                <c:pt idx="297">
                  <c:v>43008</c:v>
                </c:pt>
                <c:pt idx="298">
                  <c:v>43039</c:v>
                </c:pt>
                <c:pt idx="299">
                  <c:v>43069</c:v>
                </c:pt>
                <c:pt idx="300">
                  <c:v>43100</c:v>
                </c:pt>
                <c:pt idx="301">
                  <c:v>43131</c:v>
                </c:pt>
                <c:pt idx="302">
                  <c:v>43159</c:v>
                </c:pt>
                <c:pt idx="303">
                  <c:v>43190</c:v>
                </c:pt>
                <c:pt idx="304">
                  <c:v>43220</c:v>
                </c:pt>
                <c:pt idx="305">
                  <c:v>43251</c:v>
                </c:pt>
                <c:pt idx="306">
                  <c:v>43281</c:v>
                </c:pt>
                <c:pt idx="307">
                  <c:v>43312</c:v>
                </c:pt>
                <c:pt idx="308">
                  <c:v>43343</c:v>
                </c:pt>
                <c:pt idx="309">
                  <c:v>43373</c:v>
                </c:pt>
                <c:pt idx="310">
                  <c:v>43404</c:v>
                </c:pt>
                <c:pt idx="311">
                  <c:v>43434</c:v>
                </c:pt>
                <c:pt idx="312">
                  <c:v>43465</c:v>
                </c:pt>
                <c:pt idx="313">
                  <c:v>43496</c:v>
                </c:pt>
                <c:pt idx="314">
                  <c:v>43524</c:v>
                </c:pt>
                <c:pt idx="315">
                  <c:v>43555</c:v>
                </c:pt>
                <c:pt idx="316">
                  <c:v>43585</c:v>
                </c:pt>
                <c:pt idx="317">
                  <c:v>43616</c:v>
                </c:pt>
                <c:pt idx="318">
                  <c:v>43646</c:v>
                </c:pt>
                <c:pt idx="319">
                  <c:v>43677</c:v>
                </c:pt>
                <c:pt idx="320">
                  <c:v>43708</c:v>
                </c:pt>
                <c:pt idx="321">
                  <c:v>43738</c:v>
                </c:pt>
                <c:pt idx="322">
                  <c:v>43769</c:v>
                </c:pt>
                <c:pt idx="323">
                  <c:v>43799</c:v>
                </c:pt>
                <c:pt idx="324">
                  <c:v>43830</c:v>
                </c:pt>
                <c:pt idx="325">
                  <c:v>43861</c:v>
                </c:pt>
                <c:pt idx="326">
                  <c:v>43890</c:v>
                </c:pt>
                <c:pt idx="327">
                  <c:v>43921</c:v>
                </c:pt>
                <c:pt idx="328">
                  <c:v>43951</c:v>
                </c:pt>
                <c:pt idx="329">
                  <c:v>43982</c:v>
                </c:pt>
                <c:pt idx="330">
                  <c:v>44012</c:v>
                </c:pt>
                <c:pt idx="331">
                  <c:v>44043</c:v>
                </c:pt>
                <c:pt idx="332">
                  <c:v>44074</c:v>
                </c:pt>
                <c:pt idx="333">
                  <c:v>44104</c:v>
                </c:pt>
                <c:pt idx="334">
                  <c:v>44135</c:v>
                </c:pt>
                <c:pt idx="335">
                  <c:v>44165</c:v>
                </c:pt>
                <c:pt idx="336">
                  <c:v>44196</c:v>
                </c:pt>
                <c:pt idx="337">
                  <c:v>44227</c:v>
                </c:pt>
                <c:pt idx="338">
                  <c:v>44255</c:v>
                </c:pt>
                <c:pt idx="339">
                  <c:v>44286</c:v>
                </c:pt>
                <c:pt idx="340">
                  <c:v>44316</c:v>
                </c:pt>
                <c:pt idx="341">
                  <c:v>44347</c:v>
                </c:pt>
                <c:pt idx="342">
                  <c:v>44377</c:v>
                </c:pt>
                <c:pt idx="343">
                  <c:v>44408</c:v>
                </c:pt>
                <c:pt idx="344">
                  <c:v>44439</c:v>
                </c:pt>
                <c:pt idx="345">
                  <c:v>44469</c:v>
                </c:pt>
                <c:pt idx="346">
                  <c:v>44500</c:v>
                </c:pt>
                <c:pt idx="347">
                  <c:v>44530</c:v>
                </c:pt>
                <c:pt idx="348">
                  <c:v>44561</c:v>
                </c:pt>
                <c:pt idx="349">
                  <c:v>44592</c:v>
                </c:pt>
                <c:pt idx="350">
                  <c:v>44620</c:v>
                </c:pt>
                <c:pt idx="351">
                  <c:v>44651</c:v>
                </c:pt>
                <c:pt idx="352">
                  <c:v>44681</c:v>
                </c:pt>
                <c:pt idx="353">
                  <c:v>44712</c:v>
                </c:pt>
                <c:pt idx="354">
                  <c:v>44742</c:v>
                </c:pt>
                <c:pt idx="355">
                  <c:v>44773</c:v>
                </c:pt>
                <c:pt idx="356">
                  <c:v>44804</c:v>
                </c:pt>
              </c:numCache>
            </c:numRef>
          </c:cat>
          <c:val>
            <c:numRef>
              <c:f>Worksheet!$I$4:$I$367</c:f>
              <c:numCache>
                <c:formatCode>General</c:formatCode>
                <c:ptCount val="364"/>
                <c:pt idx="2" formatCode="0%">
                  <c:v>0.33266666666666667</c:v>
                </c:pt>
                <c:pt idx="3" formatCode="0%">
                  <c:v>0.35599999999999993</c:v>
                </c:pt>
                <c:pt idx="4" formatCode="0%">
                  <c:v>0.36733333333333335</c:v>
                </c:pt>
                <c:pt idx="5" formatCode="0%">
                  <c:v>0.36133333333333334</c:v>
                </c:pt>
                <c:pt idx="6" formatCode="0%">
                  <c:v>0.33933333333333332</c:v>
                </c:pt>
                <c:pt idx="7" formatCode="0%">
                  <c:v>0.32</c:v>
                </c:pt>
                <c:pt idx="8" formatCode="0%">
                  <c:v>0.32333333333333331</c:v>
                </c:pt>
                <c:pt idx="9" formatCode="0%">
                  <c:v>0.30199999999999999</c:v>
                </c:pt>
                <c:pt idx="10" formatCode="0%">
                  <c:v>0.3113333333333333</c:v>
                </c:pt>
                <c:pt idx="11" formatCode="0%">
                  <c:v>0.30066666666666664</c:v>
                </c:pt>
                <c:pt idx="12" formatCode="0%">
                  <c:v>0.32800000000000001</c:v>
                </c:pt>
                <c:pt idx="13" formatCode="0%">
                  <c:v>0.34466666666666662</c:v>
                </c:pt>
                <c:pt idx="14" formatCode="0%">
                  <c:v>0.37333333333333335</c:v>
                </c:pt>
                <c:pt idx="15" formatCode="0%">
                  <c:v>0.39199999999999996</c:v>
                </c:pt>
                <c:pt idx="16" formatCode="0%">
                  <c:v>0.39200000000000007</c:v>
                </c:pt>
                <c:pt idx="17" formatCode="0%">
                  <c:v>0.39733333333333332</c:v>
                </c:pt>
                <c:pt idx="18" formatCode="0%">
                  <c:v>0.38866666666666666</c:v>
                </c:pt>
                <c:pt idx="19" formatCode="0%">
                  <c:v>0.41599999999999998</c:v>
                </c:pt>
                <c:pt idx="20" formatCode="0%">
                  <c:v>0.42733333333333334</c:v>
                </c:pt>
                <c:pt idx="21" formatCode="0%">
                  <c:v>0.42933333333333334</c:v>
                </c:pt>
                <c:pt idx="22" formatCode="0%">
                  <c:v>0.41066666666666674</c:v>
                </c:pt>
                <c:pt idx="23" formatCode="0%">
                  <c:v>0.39933333333333332</c:v>
                </c:pt>
                <c:pt idx="24" formatCode="0%">
                  <c:v>0.39466666666666672</c:v>
                </c:pt>
                <c:pt idx="25" formatCode="0%">
                  <c:v>0.40866666666666668</c:v>
                </c:pt>
                <c:pt idx="26" formatCode="0%">
                  <c:v>0.42266666666666669</c:v>
                </c:pt>
                <c:pt idx="27" formatCode="0%">
                  <c:v>0.45333333333333331</c:v>
                </c:pt>
                <c:pt idx="28" formatCode="0%">
                  <c:v>0.44999999999999996</c:v>
                </c:pt>
                <c:pt idx="29" formatCode="0%">
                  <c:v>0.43199999999999994</c:v>
                </c:pt>
                <c:pt idx="30" formatCode="0%">
                  <c:v>0.39466666666666672</c:v>
                </c:pt>
                <c:pt idx="31" formatCode="0%">
                  <c:v>0.38733333333333331</c:v>
                </c:pt>
                <c:pt idx="32" formatCode="0%">
                  <c:v>0.38266666666666671</c:v>
                </c:pt>
                <c:pt idx="33" formatCode="0%">
                  <c:v>0.39200000000000007</c:v>
                </c:pt>
                <c:pt idx="34" formatCode="0%">
                  <c:v>0.38666666666666671</c:v>
                </c:pt>
                <c:pt idx="35" formatCode="0%">
                  <c:v>0.36800000000000005</c:v>
                </c:pt>
                <c:pt idx="36" formatCode="0%">
                  <c:v>0.35200000000000004</c:v>
                </c:pt>
                <c:pt idx="37" formatCode="0%">
                  <c:v>0.34800000000000003</c:v>
                </c:pt>
                <c:pt idx="38" formatCode="0%">
                  <c:v>0.36800000000000005</c:v>
                </c:pt>
                <c:pt idx="39" formatCode="0%">
                  <c:v>0.38800000000000007</c:v>
                </c:pt>
                <c:pt idx="40" formatCode="0%">
                  <c:v>0.39533333333333331</c:v>
                </c:pt>
                <c:pt idx="41" formatCode="0%">
                  <c:v>0.41199999999999998</c:v>
                </c:pt>
                <c:pt idx="42" formatCode="0%">
                  <c:v>0.41866666666666669</c:v>
                </c:pt>
                <c:pt idx="43" formatCode="0%">
                  <c:v>0.4286666666666667</c:v>
                </c:pt>
                <c:pt idx="44" formatCode="0%">
                  <c:v>0.41466666666666668</c:v>
                </c:pt>
                <c:pt idx="45" formatCode="0%">
                  <c:v>0.41066666666666668</c:v>
                </c:pt>
                <c:pt idx="46" formatCode="0%">
                  <c:v>0.39799999999999996</c:v>
                </c:pt>
                <c:pt idx="47" formatCode="0%">
                  <c:v>0.38533333333333336</c:v>
                </c:pt>
                <c:pt idx="48" formatCode="0%">
                  <c:v>0.39133333333333331</c:v>
                </c:pt>
                <c:pt idx="49" formatCode="0%">
                  <c:v>0.39600000000000007</c:v>
                </c:pt>
                <c:pt idx="50" formatCode="0%">
                  <c:v>0.432</c:v>
                </c:pt>
                <c:pt idx="51" formatCode="0%">
                  <c:v>0.41399999999999998</c:v>
                </c:pt>
                <c:pt idx="52" formatCode="0%">
                  <c:v>0.40866666666666668</c:v>
                </c:pt>
                <c:pt idx="53" formatCode="0%">
                  <c:v>0.39666666666666667</c:v>
                </c:pt>
                <c:pt idx="54" formatCode="0%">
                  <c:v>0.40933333333333333</c:v>
                </c:pt>
                <c:pt idx="55" formatCode="0%">
                  <c:v>0.42066666666666669</c:v>
                </c:pt>
                <c:pt idx="56" formatCode="0%">
                  <c:v>0.41666666666666669</c:v>
                </c:pt>
                <c:pt idx="57" formatCode="0%">
                  <c:v>0.41866666666666669</c:v>
                </c:pt>
                <c:pt idx="58" formatCode="0%">
                  <c:v>0.41599999999999998</c:v>
                </c:pt>
                <c:pt idx="59" formatCode="0%">
                  <c:v>0.40666666666666668</c:v>
                </c:pt>
                <c:pt idx="60" formatCode="0%">
                  <c:v>0.38199999999999995</c:v>
                </c:pt>
                <c:pt idx="61" formatCode="0%">
                  <c:v>0.34533333333333333</c:v>
                </c:pt>
                <c:pt idx="62" formatCode="0%">
                  <c:v>0.36133333333333328</c:v>
                </c:pt>
                <c:pt idx="63" formatCode="0%">
                  <c:v>0.34466666666666668</c:v>
                </c:pt>
                <c:pt idx="64" formatCode="0%">
                  <c:v>0.3706666666666667</c:v>
                </c:pt>
                <c:pt idx="65" formatCode="0%">
                  <c:v>0.35533333333333328</c:v>
                </c:pt>
                <c:pt idx="66" formatCode="0%">
                  <c:v>0.37866666666666671</c:v>
                </c:pt>
                <c:pt idx="67" formatCode="0%">
                  <c:v>0.36999999999999994</c:v>
                </c:pt>
                <c:pt idx="68" formatCode="0%">
                  <c:v>0.36800000000000005</c:v>
                </c:pt>
                <c:pt idx="69" formatCode="0%">
                  <c:v>0.35666666666666669</c:v>
                </c:pt>
                <c:pt idx="70" formatCode="0%">
                  <c:v>0.35533333333333328</c:v>
                </c:pt>
                <c:pt idx="71" formatCode="0%">
                  <c:v>0.34466666666666662</c:v>
                </c:pt>
                <c:pt idx="72" formatCode="0%">
                  <c:v>0.34533333333333333</c:v>
                </c:pt>
                <c:pt idx="73" formatCode="0%">
                  <c:v>0.35133333333333328</c:v>
                </c:pt>
                <c:pt idx="74" formatCode="0%">
                  <c:v>0.38533333333333331</c:v>
                </c:pt>
                <c:pt idx="75" formatCode="0%">
                  <c:v>0.39933333333333332</c:v>
                </c:pt>
                <c:pt idx="76" formatCode="0%">
                  <c:v>0.42733333333333334</c:v>
                </c:pt>
                <c:pt idx="77" formatCode="0%">
                  <c:v>0.44</c:v>
                </c:pt>
                <c:pt idx="78" formatCode="0%">
                  <c:v>0.44999999999999996</c:v>
                </c:pt>
                <c:pt idx="79" formatCode="0%">
                  <c:v>0.45199999999999996</c:v>
                </c:pt>
                <c:pt idx="80" formatCode="0%">
                  <c:v>0.4346666666666667</c:v>
                </c:pt>
                <c:pt idx="81" formatCode="0%">
                  <c:v>0.44933333333333336</c:v>
                </c:pt>
                <c:pt idx="82" formatCode="0%">
                  <c:v>0.42733333333333334</c:v>
                </c:pt>
                <c:pt idx="83" formatCode="0%">
                  <c:v>0.42666666666666669</c:v>
                </c:pt>
                <c:pt idx="84" formatCode="0%">
                  <c:v>0.42266666666666669</c:v>
                </c:pt>
                <c:pt idx="85" formatCode="0%">
                  <c:v>0.44866666666666671</c:v>
                </c:pt>
                <c:pt idx="86" formatCode="0%">
                  <c:v>0.48066666666666674</c:v>
                </c:pt>
                <c:pt idx="87" formatCode="0%">
                  <c:v>0.49399999999999999</c:v>
                </c:pt>
                <c:pt idx="88" formatCode="0%">
                  <c:v>0.49466666666666664</c:v>
                </c:pt>
                <c:pt idx="89" formatCode="0%">
                  <c:v>0.48133333333333334</c:v>
                </c:pt>
                <c:pt idx="90" formatCode="0%">
                  <c:v>0.46266666666666662</c:v>
                </c:pt>
                <c:pt idx="91" formatCode="0%">
                  <c:v>0.43933333333333335</c:v>
                </c:pt>
                <c:pt idx="92" formatCode="0%">
                  <c:v>0.43733333333333335</c:v>
                </c:pt>
                <c:pt idx="93" formatCode="0%">
                  <c:v>0.4326666666666667</c:v>
                </c:pt>
                <c:pt idx="94" formatCode="0%">
                  <c:v>0.41</c:v>
                </c:pt>
                <c:pt idx="95" formatCode="0%">
                  <c:v>0.37733333333333335</c:v>
                </c:pt>
                <c:pt idx="96" formatCode="0%">
                  <c:v>0.35666666666666663</c:v>
                </c:pt>
                <c:pt idx="97" formatCode="0%">
                  <c:v>0.34533333333333333</c:v>
                </c:pt>
                <c:pt idx="98" formatCode="0%">
                  <c:v>0.34733333333333327</c:v>
                </c:pt>
                <c:pt idx="99" formatCode="0%">
                  <c:v>0.33933333333333332</c:v>
                </c:pt>
                <c:pt idx="100" formatCode="0%">
                  <c:v>0.34866666666666668</c:v>
                </c:pt>
                <c:pt idx="101" formatCode="0%">
                  <c:v>0.35733333333333334</c:v>
                </c:pt>
                <c:pt idx="102" formatCode="0%">
                  <c:v>0.35600000000000004</c:v>
                </c:pt>
                <c:pt idx="103" formatCode="0%">
                  <c:v>0.34866666666666668</c:v>
                </c:pt>
                <c:pt idx="104" formatCode="0%">
                  <c:v>0.34666666666666668</c:v>
                </c:pt>
                <c:pt idx="105" formatCode="0%">
                  <c:v>0.32600000000000001</c:v>
                </c:pt>
                <c:pt idx="106" formatCode="0%">
                  <c:v>0.29933333333333328</c:v>
                </c:pt>
                <c:pt idx="107" formatCode="0%">
                  <c:v>0.26933333333333337</c:v>
                </c:pt>
                <c:pt idx="108" formatCode="0%">
                  <c:v>0.32866666666666666</c:v>
                </c:pt>
                <c:pt idx="109" formatCode="0%">
                  <c:v>0.39933333333333332</c:v>
                </c:pt>
                <c:pt idx="110" formatCode="0%">
                  <c:v>0.45333333333333331</c:v>
                </c:pt>
                <c:pt idx="111" formatCode="0%">
                  <c:v>0.47199999999999998</c:v>
                </c:pt>
                <c:pt idx="112" formatCode="0%">
                  <c:v>0.48133333333333334</c:v>
                </c:pt>
                <c:pt idx="113" formatCode="0%">
                  <c:v>0.48799999999999999</c:v>
                </c:pt>
                <c:pt idx="114" formatCode="0%">
                  <c:v>0.48933333333333334</c:v>
                </c:pt>
                <c:pt idx="115" formatCode="0%">
                  <c:v>0.46600000000000003</c:v>
                </c:pt>
                <c:pt idx="116" formatCode="0%">
                  <c:v>0.44933333333333336</c:v>
                </c:pt>
                <c:pt idx="117" formatCode="0%">
                  <c:v>0.41266666666666668</c:v>
                </c:pt>
                <c:pt idx="118" formatCode="0%">
                  <c:v>0.39000000000000007</c:v>
                </c:pt>
                <c:pt idx="119" formatCode="0%">
                  <c:v>0.37399999999999994</c:v>
                </c:pt>
                <c:pt idx="120" formatCode="0%">
                  <c:v>0.40866666666666668</c:v>
                </c:pt>
                <c:pt idx="121" formatCode="0%">
                  <c:v>0.43133333333333335</c:v>
                </c:pt>
                <c:pt idx="122" formatCode="0%">
                  <c:v>0.43733333333333335</c:v>
                </c:pt>
                <c:pt idx="123" formatCode="0%">
                  <c:v>0.40800000000000008</c:v>
                </c:pt>
                <c:pt idx="124" formatCode="0%">
                  <c:v>0.40266666666666673</c:v>
                </c:pt>
                <c:pt idx="125" formatCode="0%">
                  <c:v>0.41466666666666668</c:v>
                </c:pt>
                <c:pt idx="126" formatCode="0%">
                  <c:v>0.43933333333333335</c:v>
                </c:pt>
                <c:pt idx="127" formatCode="0%">
                  <c:v>0.46333333333333332</c:v>
                </c:pt>
                <c:pt idx="128" formatCode="0%">
                  <c:v>0.49933333333333324</c:v>
                </c:pt>
                <c:pt idx="129" formatCode="0%">
                  <c:v>0.51533333333333331</c:v>
                </c:pt>
                <c:pt idx="130" formatCode="0%">
                  <c:v>0.53799999999999992</c:v>
                </c:pt>
                <c:pt idx="131" formatCode="0%">
                  <c:v>0.51466666666666672</c:v>
                </c:pt>
                <c:pt idx="132" formatCode="0%">
                  <c:v>0.53799999999999992</c:v>
                </c:pt>
                <c:pt idx="133" formatCode="0%">
                  <c:v>0.55266666666666664</c:v>
                </c:pt>
                <c:pt idx="134" formatCode="0%">
                  <c:v>0.56466666666666665</c:v>
                </c:pt>
                <c:pt idx="135" formatCode="0%">
                  <c:v>0.56999999999999995</c:v>
                </c:pt>
                <c:pt idx="136" formatCode="0%">
                  <c:v>0.58666666666666656</c:v>
                </c:pt>
                <c:pt idx="137" formatCode="0%">
                  <c:v>0.59733333333333327</c:v>
                </c:pt>
                <c:pt idx="138" formatCode="0%">
                  <c:v>0.59666666666666668</c:v>
                </c:pt>
                <c:pt idx="139" formatCode="0%">
                  <c:v>0.56466666666666665</c:v>
                </c:pt>
                <c:pt idx="140" formatCode="0%">
                  <c:v>0.54933333333333334</c:v>
                </c:pt>
                <c:pt idx="141" formatCode="0%">
                  <c:v>0.51066666666666671</c:v>
                </c:pt>
                <c:pt idx="142" formatCode="0%">
                  <c:v>0.48266666666666663</c:v>
                </c:pt>
                <c:pt idx="143" formatCode="0%">
                  <c:v>0.48</c:v>
                </c:pt>
                <c:pt idx="144" formatCode="0%">
                  <c:v>0.51200000000000001</c:v>
                </c:pt>
                <c:pt idx="145" formatCode="0%">
                  <c:v>0.52866666666666662</c:v>
                </c:pt>
                <c:pt idx="146" formatCode="0%">
                  <c:v>0.51</c:v>
                </c:pt>
                <c:pt idx="147" formatCode="0%">
                  <c:v>0.49399999999999999</c:v>
                </c:pt>
                <c:pt idx="148" formatCode="0%">
                  <c:v>0.49199999999999999</c:v>
                </c:pt>
                <c:pt idx="149" formatCode="0%">
                  <c:v>0.51666666666666672</c:v>
                </c:pt>
                <c:pt idx="150" formatCode="0%">
                  <c:v>0.53133333333333332</c:v>
                </c:pt>
                <c:pt idx="151" formatCode="0%">
                  <c:v>0.54466666666666674</c:v>
                </c:pt>
                <c:pt idx="152" formatCode="0%">
                  <c:v>0.54799999999999993</c:v>
                </c:pt>
                <c:pt idx="153" formatCode="0%">
                  <c:v>0.52933333333333332</c:v>
                </c:pt>
                <c:pt idx="154" formatCode="0%">
                  <c:v>0.51333333333333331</c:v>
                </c:pt>
                <c:pt idx="155" formatCode="0%">
                  <c:v>0.502</c:v>
                </c:pt>
                <c:pt idx="156" formatCode="0%">
                  <c:v>0.50600000000000001</c:v>
                </c:pt>
                <c:pt idx="157" formatCode="0%">
                  <c:v>0.51733333333333331</c:v>
                </c:pt>
                <c:pt idx="158" formatCode="0%">
                  <c:v>0.51666666666666672</c:v>
                </c:pt>
                <c:pt idx="159" formatCode="0%">
                  <c:v>0.54533333333333334</c:v>
                </c:pt>
                <c:pt idx="160" formatCode="0%">
                  <c:v>0.55266666666666675</c:v>
                </c:pt>
                <c:pt idx="161" formatCode="0%">
                  <c:v>0.58466666666666667</c:v>
                </c:pt>
                <c:pt idx="162" formatCode="0%">
                  <c:v>0.58000000000000007</c:v>
                </c:pt>
                <c:pt idx="163" formatCode="0%">
                  <c:v>0.56399999999999995</c:v>
                </c:pt>
                <c:pt idx="164" formatCode="0%">
                  <c:v>0.54866666666666664</c:v>
                </c:pt>
                <c:pt idx="165" formatCode="0%">
                  <c:v>0.54400000000000004</c:v>
                </c:pt>
                <c:pt idx="166" formatCode="0%">
                  <c:v>0.55466666666666664</c:v>
                </c:pt>
                <c:pt idx="167" formatCode="0%">
                  <c:v>0.55266666666666675</c:v>
                </c:pt>
                <c:pt idx="168" formatCode="0%">
                  <c:v>0.56400000000000006</c:v>
                </c:pt>
                <c:pt idx="169" formatCode="0%">
                  <c:v>0.54799999999999993</c:v>
                </c:pt>
                <c:pt idx="170" formatCode="0%">
                  <c:v>0.51400000000000001</c:v>
                </c:pt>
                <c:pt idx="171" formatCode="0%">
                  <c:v>0.48266666666666663</c:v>
                </c:pt>
                <c:pt idx="172" formatCode="0%">
                  <c:v>0.5033333333333333</c:v>
                </c:pt>
                <c:pt idx="173" formatCode="0%">
                  <c:v>0.54733333333333334</c:v>
                </c:pt>
                <c:pt idx="174" formatCode="0%">
                  <c:v>0.55866666666666676</c:v>
                </c:pt>
                <c:pt idx="175" formatCode="0%">
                  <c:v>0.56599999999999995</c:v>
                </c:pt>
                <c:pt idx="176" formatCode="0%">
                  <c:v>0.52533333333333332</c:v>
                </c:pt>
                <c:pt idx="177" formatCode="0%">
                  <c:v>0.5033333333333333</c:v>
                </c:pt>
                <c:pt idx="178" formatCode="0%">
                  <c:v>0.4506666666666666</c:v>
                </c:pt>
                <c:pt idx="179" formatCode="0%">
                  <c:v>0.45200000000000001</c:v>
                </c:pt>
                <c:pt idx="180" formatCode="0%">
                  <c:v>0.438</c:v>
                </c:pt>
                <c:pt idx="181" formatCode="0%">
                  <c:v>0.43333333333333335</c:v>
                </c:pt>
                <c:pt idx="182" formatCode="0%">
                  <c:v>0.42333333333333334</c:v>
                </c:pt>
                <c:pt idx="183" formatCode="0%">
                  <c:v>0.42533333333333334</c:v>
                </c:pt>
                <c:pt idx="184" formatCode="0%">
                  <c:v>0.43466666666666659</c:v>
                </c:pt>
                <c:pt idx="185" formatCode="0%">
                  <c:v>0.44733333333333336</c:v>
                </c:pt>
                <c:pt idx="186" formatCode="0%">
                  <c:v>0.46533333333333332</c:v>
                </c:pt>
                <c:pt idx="187" formatCode="0%">
                  <c:v>0.45866666666666661</c:v>
                </c:pt>
                <c:pt idx="188" formatCode="0%">
                  <c:v>0.45200000000000001</c:v>
                </c:pt>
                <c:pt idx="189" formatCode="0%">
                  <c:v>0.40199999999999997</c:v>
                </c:pt>
                <c:pt idx="190" formatCode="0%">
                  <c:v>0.33200000000000002</c:v>
                </c:pt>
                <c:pt idx="191" formatCode="0%">
                  <c:v>0.25933333333333336</c:v>
                </c:pt>
                <c:pt idx="192" formatCode="0%">
                  <c:v>0.22266666666666668</c:v>
                </c:pt>
                <c:pt idx="193" formatCode="0%">
                  <c:v>0.23733333333333331</c:v>
                </c:pt>
                <c:pt idx="194" formatCode="0%">
                  <c:v>0.25466666666666665</c:v>
                </c:pt>
                <c:pt idx="195" formatCode="0%">
                  <c:v>0.28133333333333332</c:v>
                </c:pt>
                <c:pt idx="196" formatCode="0%">
                  <c:v>0.33733333333333332</c:v>
                </c:pt>
                <c:pt idx="197" formatCode="0%">
                  <c:v>0.40599999999999997</c:v>
                </c:pt>
                <c:pt idx="198" formatCode="0%">
                  <c:v>0.47000000000000003</c:v>
                </c:pt>
                <c:pt idx="199" formatCode="0%">
                  <c:v>0.502</c:v>
                </c:pt>
                <c:pt idx="200" formatCode="0%">
                  <c:v>0.52466666666666673</c:v>
                </c:pt>
                <c:pt idx="201" formatCode="0%">
                  <c:v>0.54066666666666663</c:v>
                </c:pt>
                <c:pt idx="202" formatCode="0%">
                  <c:v>0.58933333333333326</c:v>
                </c:pt>
                <c:pt idx="203" formatCode="0%">
                  <c:v>0.59866666666666657</c:v>
                </c:pt>
                <c:pt idx="204" formatCode="0%">
                  <c:v>0.61333333333333329</c:v>
                </c:pt>
                <c:pt idx="205" formatCode="0%">
                  <c:v>0.60933333333333328</c:v>
                </c:pt>
                <c:pt idx="206" formatCode="0%">
                  <c:v>0.57199999999999995</c:v>
                </c:pt>
                <c:pt idx="207" formatCode="0%">
                  <c:v>0.56466666666666665</c:v>
                </c:pt>
                <c:pt idx="208" formatCode="0%">
                  <c:v>0.56800000000000006</c:v>
                </c:pt>
                <c:pt idx="209" formatCode="0%">
                  <c:v>0.59733333333333327</c:v>
                </c:pt>
                <c:pt idx="210" formatCode="0%">
                  <c:v>0.55533333333333335</c:v>
                </c:pt>
                <c:pt idx="211" formatCode="0%">
                  <c:v>0.5159999999999999</c:v>
                </c:pt>
                <c:pt idx="212" formatCode="0%">
                  <c:v>0.49733333333333335</c:v>
                </c:pt>
                <c:pt idx="213" formatCode="0%">
                  <c:v>0.53066666666666673</c:v>
                </c:pt>
                <c:pt idx="214" formatCode="0%">
                  <c:v>0.54066666666666663</c:v>
                </c:pt>
                <c:pt idx="215" formatCode="0%">
                  <c:v>0.55533333333333335</c:v>
                </c:pt>
                <c:pt idx="216" formatCode="0%">
                  <c:v>0.57933333333333337</c:v>
                </c:pt>
                <c:pt idx="217" formatCode="0%">
                  <c:v>0.59866666666666657</c:v>
                </c:pt>
                <c:pt idx="218" formatCode="0%">
                  <c:v>0.59399999999999997</c:v>
                </c:pt>
                <c:pt idx="219" formatCode="0%">
                  <c:v>0.55733333333333335</c:v>
                </c:pt>
                <c:pt idx="220" formatCode="0%">
                  <c:v>0.54400000000000004</c:v>
                </c:pt>
                <c:pt idx="221" formatCode="0%">
                  <c:v>0.55866666666666676</c:v>
                </c:pt>
                <c:pt idx="222" formatCode="0%">
                  <c:v>0.54933333333333334</c:v>
                </c:pt>
                <c:pt idx="223" formatCode="0%">
                  <c:v>0.53466666666666662</c:v>
                </c:pt>
                <c:pt idx="224" formatCode="0%">
                  <c:v>0.47066666666666662</c:v>
                </c:pt>
                <c:pt idx="225" formatCode="0%">
                  <c:v>0.45133333333333336</c:v>
                </c:pt>
                <c:pt idx="226" formatCode="0%">
                  <c:v>0.39266666666666672</c:v>
                </c:pt>
                <c:pt idx="227" formatCode="0%">
                  <c:v>0.42533333333333334</c:v>
                </c:pt>
                <c:pt idx="228" formatCode="0%">
                  <c:v>0.4326666666666667</c:v>
                </c:pt>
                <c:pt idx="229" formatCode="0%">
                  <c:v>0.46266666666666662</c:v>
                </c:pt>
                <c:pt idx="230" formatCode="0%">
                  <c:v>0.44199999999999995</c:v>
                </c:pt>
                <c:pt idx="231" formatCode="0%">
                  <c:v>0.44866666666666671</c:v>
                </c:pt>
                <c:pt idx="232" formatCode="0%">
                  <c:v>0.46933333333333332</c:v>
                </c:pt>
                <c:pt idx="233" formatCode="0%">
                  <c:v>0.47066666666666662</c:v>
                </c:pt>
                <c:pt idx="234" formatCode="0%">
                  <c:v>0.43</c:v>
                </c:pt>
                <c:pt idx="235" formatCode="0%">
                  <c:v>0.3746666666666667</c:v>
                </c:pt>
                <c:pt idx="236" formatCode="0%">
                  <c:v>0.40199999999999997</c:v>
                </c:pt>
                <c:pt idx="237" formatCode="0%">
                  <c:v>0.46733333333333338</c:v>
                </c:pt>
                <c:pt idx="238" formatCode="0%">
                  <c:v>0.50399999999999989</c:v>
                </c:pt>
                <c:pt idx="239" formatCode="0%">
                  <c:v>0.47333333333333333</c:v>
                </c:pt>
                <c:pt idx="240" formatCode="0%">
                  <c:v>0.45400000000000001</c:v>
                </c:pt>
                <c:pt idx="241" formatCode="0%">
                  <c:v>0.45599999999999996</c:v>
                </c:pt>
                <c:pt idx="242" formatCode="0%">
                  <c:v>0.46199999999999997</c:v>
                </c:pt>
                <c:pt idx="243" formatCode="0%">
                  <c:v>0.46533333333333332</c:v>
                </c:pt>
                <c:pt idx="244" formatCode="0%">
                  <c:v>0.45400000000000001</c:v>
                </c:pt>
                <c:pt idx="245" formatCode="0%">
                  <c:v>0.48799999999999999</c:v>
                </c:pt>
                <c:pt idx="246" formatCode="0%">
                  <c:v>0.48866666666666675</c:v>
                </c:pt>
                <c:pt idx="247" formatCode="0%">
                  <c:v>0.504</c:v>
                </c:pt>
                <c:pt idx="248" formatCode="0%">
                  <c:v>0.49666666666666665</c:v>
                </c:pt>
                <c:pt idx="249" formatCode="0%">
                  <c:v>0.50600000000000001</c:v>
                </c:pt>
                <c:pt idx="250" formatCode="0%">
                  <c:v>0.47800000000000004</c:v>
                </c:pt>
                <c:pt idx="251" formatCode="0%">
                  <c:v>0.45600000000000002</c:v>
                </c:pt>
                <c:pt idx="252" formatCode="0%">
                  <c:v>0.45266666666666672</c:v>
                </c:pt>
                <c:pt idx="253" formatCode="0%">
                  <c:v>0.48733333333333334</c:v>
                </c:pt>
                <c:pt idx="254" formatCode="0%">
                  <c:v>0.45866666666666661</c:v>
                </c:pt>
                <c:pt idx="255" formatCode="0%">
                  <c:v>0.44733333333333336</c:v>
                </c:pt>
                <c:pt idx="256" formatCode="0%">
                  <c:v>0.438</c:v>
                </c:pt>
                <c:pt idx="257" formatCode="0%">
                  <c:v>0.47866666666666663</c:v>
                </c:pt>
                <c:pt idx="258" formatCode="0%">
                  <c:v>0.50666666666666671</c:v>
                </c:pt>
                <c:pt idx="259" formatCode="0%">
                  <c:v>0.50866666666666671</c:v>
                </c:pt>
                <c:pt idx="260" formatCode="0%">
                  <c:v>0.50866666666666671</c:v>
                </c:pt>
                <c:pt idx="261" formatCode="0%">
                  <c:v>0.49266666666666664</c:v>
                </c:pt>
                <c:pt idx="262" formatCode="0%">
                  <c:v>0.45400000000000001</c:v>
                </c:pt>
                <c:pt idx="263" formatCode="0%">
                  <c:v>0.44133333333333336</c:v>
                </c:pt>
                <c:pt idx="264" formatCode="0%">
                  <c:v>0.432</c:v>
                </c:pt>
                <c:pt idx="265" formatCode="0%">
                  <c:v>0.4413333333333333</c:v>
                </c:pt>
                <c:pt idx="266" formatCode="0%">
                  <c:v>0.39733333333333332</c:v>
                </c:pt>
                <c:pt idx="267" formatCode="0%">
                  <c:v>0.37466666666666665</c:v>
                </c:pt>
                <c:pt idx="268" formatCode="0%">
                  <c:v>0.37266666666666665</c:v>
                </c:pt>
                <c:pt idx="269" formatCode="0%">
                  <c:v>0.42066666666666669</c:v>
                </c:pt>
                <c:pt idx="270" formatCode="0%">
                  <c:v>0.44933333333333336</c:v>
                </c:pt>
                <c:pt idx="271" formatCode="0%">
                  <c:v>0.45933333333333337</c:v>
                </c:pt>
                <c:pt idx="272" formatCode="0%">
                  <c:v>0.46133333333333332</c:v>
                </c:pt>
                <c:pt idx="273" formatCode="0%">
                  <c:v>0.43333333333333335</c:v>
                </c:pt>
                <c:pt idx="274" formatCode="0%">
                  <c:v>0.41866666666666669</c:v>
                </c:pt>
                <c:pt idx="275" formatCode="0%">
                  <c:v>0.40866666666666668</c:v>
                </c:pt>
                <c:pt idx="276" formatCode="0%">
                  <c:v>0.42066666666666669</c:v>
                </c:pt>
                <c:pt idx="277" formatCode="0%">
                  <c:v>0.41933333333333334</c:v>
                </c:pt>
                <c:pt idx="278" formatCode="0%">
                  <c:v>0.38266666666666671</c:v>
                </c:pt>
                <c:pt idx="279" formatCode="0%">
                  <c:v>0.38800000000000007</c:v>
                </c:pt>
                <c:pt idx="280" formatCode="0%">
                  <c:v>0.42266666666666669</c:v>
                </c:pt>
                <c:pt idx="281" formatCode="0%">
                  <c:v>0.47799999999999998</c:v>
                </c:pt>
                <c:pt idx="282" formatCode="0%">
                  <c:v>0.47</c:v>
                </c:pt>
                <c:pt idx="283" formatCode="0%">
                  <c:v>0.46066666666666672</c:v>
                </c:pt>
                <c:pt idx="284" formatCode="0%">
                  <c:v>0.46866666666666673</c:v>
                </c:pt>
                <c:pt idx="285" formatCode="0%">
                  <c:v>0.49933333333333335</c:v>
                </c:pt>
                <c:pt idx="286" formatCode="0%">
                  <c:v>0.49933333333333341</c:v>
                </c:pt>
                <c:pt idx="287" formatCode="0%">
                  <c:v>0.48199999999999998</c:v>
                </c:pt>
                <c:pt idx="288" formatCode="0%">
                  <c:v>0.46733333333333338</c:v>
                </c:pt>
                <c:pt idx="289" formatCode="0%">
                  <c:v>0.47799999999999998</c:v>
                </c:pt>
                <c:pt idx="290" formatCode="0%">
                  <c:v>0.45666666666666672</c:v>
                </c:pt>
                <c:pt idx="291" formatCode="0%">
                  <c:v>0.45733333333333337</c:v>
                </c:pt>
                <c:pt idx="292" formatCode="0%">
                  <c:v>0.47133333333333338</c:v>
                </c:pt>
                <c:pt idx="293" formatCode="0%">
                  <c:v>0.51066666666666671</c:v>
                </c:pt>
                <c:pt idx="294" formatCode="0%">
                  <c:v>0.52466666666666661</c:v>
                </c:pt>
                <c:pt idx="295" formatCode="0%">
                  <c:v>0.5139999999999999</c:v>
                </c:pt>
                <c:pt idx="296" formatCode="0%">
                  <c:v>0.50266666666666671</c:v>
                </c:pt>
                <c:pt idx="297" formatCode="0%">
                  <c:v>0.48866666666666664</c:v>
                </c:pt>
                <c:pt idx="298" formatCode="0%">
                  <c:v>0.49133333333333334</c:v>
                </c:pt>
                <c:pt idx="299" formatCode="0%">
                  <c:v>0.51066666666666671</c:v>
                </c:pt>
                <c:pt idx="300" formatCode="0%">
                  <c:v>0.55066666666666675</c:v>
                </c:pt>
                <c:pt idx="301" formatCode="0%">
                  <c:v>0.6160000000000001</c:v>
                </c:pt>
                <c:pt idx="302" formatCode="0%">
                  <c:v>0.6173333333333334</c:v>
                </c:pt>
                <c:pt idx="303" formatCode="0%">
                  <c:v>0.59266666666666667</c:v>
                </c:pt>
                <c:pt idx="304" formatCode="0%">
                  <c:v>0.53866666666666663</c:v>
                </c:pt>
                <c:pt idx="305" formatCode="0%">
                  <c:v>0.52799999999999991</c:v>
                </c:pt>
                <c:pt idx="306" formatCode="0%">
                  <c:v>0.52866666666666662</c:v>
                </c:pt>
                <c:pt idx="307" formatCode="0%">
                  <c:v>0.52600000000000002</c:v>
                </c:pt>
                <c:pt idx="308" formatCode="0%">
                  <c:v>0.52800000000000002</c:v>
                </c:pt>
                <c:pt idx="309" formatCode="0%">
                  <c:v>0.51666666666666672</c:v>
                </c:pt>
                <c:pt idx="310" formatCode="0%">
                  <c:v>0.4913333333333334</c:v>
                </c:pt>
                <c:pt idx="311" formatCode="0%">
                  <c:v>0.47333333333333333</c:v>
                </c:pt>
                <c:pt idx="312" formatCode="0%">
                  <c:v>0.45333333333333331</c:v>
                </c:pt>
                <c:pt idx="313" formatCode="0%">
                  <c:v>0.4326666666666667</c:v>
                </c:pt>
                <c:pt idx="314" formatCode="0%">
                  <c:v>0.39733333333333332</c:v>
                </c:pt>
                <c:pt idx="315" formatCode="0%">
                  <c:v>0.38999999999999996</c:v>
                </c:pt>
                <c:pt idx="316" formatCode="0%">
                  <c:v>0.41266666666666668</c:v>
                </c:pt>
                <c:pt idx="317" formatCode="0%">
                  <c:v>0.44799999999999995</c:v>
                </c:pt>
                <c:pt idx="318" formatCode="0%">
                  <c:v>0.45199999999999996</c:v>
                </c:pt>
                <c:pt idx="319" formatCode="0%">
                  <c:v>0.43466666666666659</c:v>
                </c:pt>
                <c:pt idx="320" formatCode="0%">
                  <c:v>0.42466666666666669</c:v>
                </c:pt>
                <c:pt idx="321" formatCode="0%">
                  <c:v>0.45599999999999996</c:v>
                </c:pt>
                <c:pt idx="322" formatCode="0%">
                  <c:v>0.46600000000000003</c:v>
                </c:pt>
                <c:pt idx="323" formatCode="0%">
                  <c:v>0.46599999999999997</c:v>
                </c:pt>
                <c:pt idx="324" formatCode="0%">
                  <c:v>0.46466666666666673</c:v>
                </c:pt>
                <c:pt idx="325" formatCode="0%">
                  <c:v>0.49399999999999999</c:v>
                </c:pt>
                <c:pt idx="326" formatCode="0%">
                  <c:v>0.46799999999999997</c:v>
                </c:pt>
                <c:pt idx="327" formatCode="0%">
                  <c:v>0.34133333333333332</c:v>
                </c:pt>
                <c:pt idx="328" formatCode="0%">
                  <c:v>0.24533333333333332</c:v>
                </c:pt>
                <c:pt idx="329" formatCode="0%">
                  <c:v>0.25266666666666665</c:v>
                </c:pt>
                <c:pt idx="330" formatCode="0%">
                  <c:v>0.38000000000000006</c:v>
                </c:pt>
                <c:pt idx="331" formatCode="0%">
                  <c:v>0.52999999999999992</c:v>
                </c:pt>
                <c:pt idx="332" formatCode="0%">
                  <c:v>0.61466666666666658</c:v>
                </c:pt>
                <c:pt idx="333" formatCode="0%">
                  <c:v>0.65866666666666662</c:v>
                </c:pt>
                <c:pt idx="334" formatCode="0%">
                  <c:v>0.66333333333333322</c:v>
                </c:pt>
                <c:pt idx="335" formatCode="0%">
                  <c:v>0.66400000000000003</c:v>
                </c:pt>
                <c:pt idx="336" formatCode="0%">
                  <c:v>0.65600000000000003</c:v>
                </c:pt>
                <c:pt idx="337" formatCode="0%">
                  <c:v>0.65933333333333344</c:v>
                </c:pt>
                <c:pt idx="338" formatCode="0%">
                  <c:v>0.64533333333333331</c:v>
                </c:pt>
                <c:pt idx="339" formatCode="0%">
                  <c:v>0.63</c:v>
                </c:pt>
                <c:pt idx="340" formatCode="0%">
                  <c:v>0.6386666666666666</c:v>
                </c:pt>
                <c:pt idx="341" formatCode="0%">
                  <c:v>0.65800000000000003</c:v>
                </c:pt>
                <c:pt idx="342" formatCode="0%">
                  <c:v>0.68466666666666676</c:v>
                </c:pt>
                <c:pt idx="343" formatCode="0%">
                  <c:v>0.68333333333333324</c:v>
                </c:pt>
                <c:pt idx="344" formatCode="0%">
                  <c:v>0.65733333333333333</c:v>
                </c:pt>
                <c:pt idx="345" formatCode="0%">
                  <c:v>0.60666666666666669</c:v>
                </c:pt>
                <c:pt idx="346" formatCode="0%">
                  <c:v>0.55266666666666664</c:v>
                </c:pt>
                <c:pt idx="347" formatCode="0%">
                  <c:v>0.54133333333333333</c:v>
                </c:pt>
                <c:pt idx="348" formatCode="0%">
                  <c:v>0.55600000000000005</c:v>
                </c:pt>
                <c:pt idx="349" formatCode="0%">
                  <c:v>0.56200000000000006</c:v>
                </c:pt>
                <c:pt idx="350" formatCode="0%">
                  <c:v>0.52199999999999991</c:v>
                </c:pt>
                <c:pt idx="351" formatCode="0%">
                  <c:v>0.48199999999999998</c:v>
                </c:pt>
                <c:pt idx="352" formatCode="0%">
                  <c:v>0.43999999999999995</c:v>
                </c:pt>
                <c:pt idx="353" formatCode="0%">
                  <c:v>0.4466666666666666</c:v>
                </c:pt>
                <c:pt idx="354" formatCode="0%">
                  <c:v>0.44600000000000001</c:v>
                </c:pt>
                <c:pt idx="355" formatCode="0%">
                  <c:v>0.42333333333333334</c:v>
                </c:pt>
                <c:pt idx="356" formatCode="0%">
                  <c:v>0.41066666666666668</c:v>
                </c:pt>
              </c:numCache>
            </c:numRef>
          </c:val>
          <c:smooth val="0"/>
          <c:extLst>
            <c:ext xmlns:c16="http://schemas.microsoft.com/office/drawing/2014/chart" uri="{C3380CC4-5D6E-409C-BE32-E72D297353CC}">
              <c16:uniqueId val="{00000000-3376-46F2-9F51-B0A1A45D2CA0}"/>
            </c:ext>
          </c:extLst>
        </c:ser>
        <c:dLbls>
          <c:showLegendKey val="0"/>
          <c:showVal val="0"/>
          <c:showCatName val="0"/>
          <c:showSerName val="0"/>
          <c:showPercent val="0"/>
          <c:showBubbleSize val="0"/>
        </c:dLbls>
        <c:marker val="1"/>
        <c:smooth val="0"/>
        <c:axId val="733057680"/>
        <c:axId val="733048496"/>
      </c:lineChart>
      <c:lineChart>
        <c:grouping val="standard"/>
        <c:varyColors val="0"/>
        <c:ser>
          <c:idx val="1"/>
          <c:order val="1"/>
          <c:tx>
            <c:strRef>
              <c:f>Worksheet!$K$2</c:f>
              <c:strCache>
                <c:ptCount val="1"/>
                <c:pt idx="0">
                  <c:v>ISM New Orders (RHS)</c:v>
                </c:pt>
              </c:strCache>
            </c:strRef>
          </c:tx>
          <c:spPr>
            <a:ln w="28575" cap="rnd">
              <a:solidFill>
                <a:schemeClr val="accent2"/>
              </a:solidFill>
              <a:round/>
            </a:ln>
            <a:effectLst/>
          </c:spPr>
          <c:marker>
            <c:symbol val="none"/>
          </c:marker>
          <c:cat>
            <c:numRef>
              <c:f>Worksheet!$J$4:$J$367</c:f>
              <c:numCache>
                <c:formatCode>m/d/yyyy</c:formatCode>
                <c:ptCount val="364"/>
                <c:pt idx="0">
                  <c:v>33969</c:v>
                </c:pt>
                <c:pt idx="1">
                  <c:v>34000</c:v>
                </c:pt>
                <c:pt idx="2">
                  <c:v>34028</c:v>
                </c:pt>
                <c:pt idx="3">
                  <c:v>34059</c:v>
                </c:pt>
                <c:pt idx="4">
                  <c:v>34089</c:v>
                </c:pt>
                <c:pt idx="5">
                  <c:v>34120</c:v>
                </c:pt>
                <c:pt idx="6">
                  <c:v>34150</c:v>
                </c:pt>
                <c:pt idx="7">
                  <c:v>34181</c:v>
                </c:pt>
                <c:pt idx="8">
                  <c:v>34212</c:v>
                </c:pt>
                <c:pt idx="9">
                  <c:v>34242</c:v>
                </c:pt>
                <c:pt idx="10">
                  <c:v>34273</c:v>
                </c:pt>
                <c:pt idx="11">
                  <c:v>34303</c:v>
                </c:pt>
                <c:pt idx="12">
                  <c:v>34334</c:v>
                </c:pt>
                <c:pt idx="13">
                  <c:v>34365</c:v>
                </c:pt>
                <c:pt idx="14">
                  <c:v>34393</c:v>
                </c:pt>
                <c:pt idx="15">
                  <c:v>34424</c:v>
                </c:pt>
                <c:pt idx="16">
                  <c:v>34454</c:v>
                </c:pt>
                <c:pt idx="17">
                  <c:v>34485</c:v>
                </c:pt>
                <c:pt idx="18">
                  <c:v>34515</c:v>
                </c:pt>
                <c:pt idx="19">
                  <c:v>34546</c:v>
                </c:pt>
                <c:pt idx="20">
                  <c:v>34577</c:v>
                </c:pt>
                <c:pt idx="21">
                  <c:v>34607</c:v>
                </c:pt>
                <c:pt idx="22">
                  <c:v>34638</c:v>
                </c:pt>
                <c:pt idx="23">
                  <c:v>34668</c:v>
                </c:pt>
                <c:pt idx="24">
                  <c:v>34699</c:v>
                </c:pt>
                <c:pt idx="25">
                  <c:v>34730</c:v>
                </c:pt>
                <c:pt idx="26">
                  <c:v>34758</c:v>
                </c:pt>
                <c:pt idx="27">
                  <c:v>34789</c:v>
                </c:pt>
                <c:pt idx="28">
                  <c:v>34819</c:v>
                </c:pt>
                <c:pt idx="29">
                  <c:v>34850</c:v>
                </c:pt>
                <c:pt idx="30">
                  <c:v>34880</c:v>
                </c:pt>
                <c:pt idx="31">
                  <c:v>34911</c:v>
                </c:pt>
                <c:pt idx="32">
                  <c:v>34942</c:v>
                </c:pt>
                <c:pt idx="33">
                  <c:v>34972</c:v>
                </c:pt>
                <c:pt idx="34">
                  <c:v>35003</c:v>
                </c:pt>
                <c:pt idx="35">
                  <c:v>35033</c:v>
                </c:pt>
                <c:pt idx="36">
                  <c:v>35064</c:v>
                </c:pt>
                <c:pt idx="37">
                  <c:v>35095</c:v>
                </c:pt>
                <c:pt idx="38">
                  <c:v>35124</c:v>
                </c:pt>
                <c:pt idx="39">
                  <c:v>35155</c:v>
                </c:pt>
                <c:pt idx="40">
                  <c:v>35185</c:v>
                </c:pt>
                <c:pt idx="41">
                  <c:v>35216</c:v>
                </c:pt>
                <c:pt idx="42">
                  <c:v>35246</c:v>
                </c:pt>
                <c:pt idx="43">
                  <c:v>35277</c:v>
                </c:pt>
                <c:pt idx="44">
                  <c:v>35308</c:v>
                </c:pt>
                <c:pt idx="45">
                  <c:v>35338</c:v>
                </c:pt>
                <c:pt idx="46">
                  <c:v>35369</c:v>
                </c:pt>
                <c:pt idx="47">
                  <c:v>35399</c:v>
                </c:pt>
                <c:pt idx="48">
                  <c:v>35430</c:v>
                </c:pt>
                <c:pt idx="49">
                  <c:v>35461</c:v>
                </c:pt>
                <c:pt idx="50">
                  <c:v>35489</c:v>
                </c:pt>
                <c:pt idx="51">
                  <c:v>35520</c:v>
                </c:pt>
                <c:pt idx="52">
                  <c:v>35550</c:v>
                </c:pt>
                <c:pt idx="53">
                  <c:v>35581</c:v>
                </c:pt>
                <c:pt idx="54">
                  <c:v>35611</c:v>
                </c:pt>
                <c:pt idx="55">
                  <c:v>35642</c:v>
                </c:pt>
                <c:pt idx="56">
                  <c:v>35673</c:v>
                </c:pt>
                <c:pt idx="57">
                  <c:v>35703</c:v>
                </c:pt>
                <c:pt idx="58">
                  <c:v>35734</c:v>
                </c:pt>
                <c:pt idx="59">
                  <c:v>35764</c:v>
                </c:pt>
                <c:pt idx="60">
                  <c:v>35795</c:v>
                </c:pt>
                <c:pt idx="61">
                  <c:v>35826</c:v>
                </c:pt>
                <c:pt idx="62">
                  <c:v>35854</c:v>
                </c:pt>
                <c:pt idx="63">
                  <c:v>35885</c:v>
                </c:pt>
                <c:pt idx="64">
                  <c:v>35915</c:v>
                </c:pt>
                <c:pt idx="65">
                  <c:v>35946</c:v>
                </c:pt>
                <c:pt idx="66">
                  <c:v>35976</c:v>
                </c:pt>
                <c:pt idx="67">
                  <c:v>36007</c:v>
                </c:pt>
                <c:pt idx="68">
                  <c:v>36038</c:v>
                </c:pt>
                <c:pt idx="69">
                  <c:v>36068</c:v>
                </c:pt>
                <c:pt idx="70">
                  <c:v>36099</c:v>
                </c:pt>
                <c:pt idx="71">
                  <c:v>36129</c:v>
                </c:pt>
                <c:pt idx="72">
                  <c:v>36160</c:v>
                </c:pt>
                <c:pt idx="73">
                  <c:v>36191</c:v>
                </c:pt>
                <c:pt idx="74">
                  <c:v>36219</c:v>
                </c:pt>
                <c:pt idx="75">
                  <c:v>36250</c:v>
                </c:pt>
                <c:pt idx="76">
                  <c:v>36280</c:v>
                </c:pt>
                <c:pt idx="77">
                  <c:v>36311</c:v>
                </c:pt>
                <c:pt idx="78">
                  <c:v>36341</c:v>
                </c:pt>
                <c:pt idx="79">
                  <c:v>36372</c:v>
                </c:pt>
                <c:pt idx="80">
                  <c:v>36403</c:v>
                </c:pt>
                <c:pt idx="81">
                  <c:v>36433</c:v>
                </c:pt>
                <c:pt idx="82">
                  <c:v>36464</c:v>
                </c:pt>
                <c:pt idx="83">
                  <c:v>36494</c:v>
                </c:pt>
                <c:pt idx="84">
                  <c:v>36525</c:v>
                </c:pt>
                <c:pt idx="85">
                  <c:v>36556</c:v>
                </c:pt>
                <c:pt idx="86">
                  <c:v>36585</c:v>
                </c:pt>
                <c:pt idx="87">
                  <c:v>36616</c:v>
                </c:pt>
                <c:pt idx="88">
                  <c:v>36646</c:v>
                </c:pt>
                <c:pt idx="89">
                  <c:v>36677</c:v>
                </c:pt>
                <c:pt idx="90">
                  <c:v>36707</c:v>
                </c:pt>
                <c:pt idx="91">
                  <c:v>36738</c:v>
                </c:pt>
                <c:pt idx="92">
                  <c:v>36769</c:v>
                </c:pt>
                <c:pt idx="93">
                  <c:v>36799</c:v>
                </c:pt>
                <c:pt idx="94">
                  <c:v>36830</c:v>
                </c:pt>
                <c:pt idx="95">
                  <c:v>36860</c:v>
                </c:pt>
                <c:pt idx="96">
                  <c:v>36891</c:v>
                </c:pt>
                <c:pt idx="97">
                  <c:v>36922</c:v>
                </c:pt>
                <c:pt idx="98">
                  <c:v>36950</c:v>
                </c:pt>
                <c:pt idx="99">
                  <c:v>36981</c:v>
                </c:pt>
                <c:pt idx="100">
                  <c:v>37011</c:v>
                </c:pt>
                <c:pt idx="101">
                  <c:v>37042</c:v>
                </c:pt>
                <c:pt idx="102">
                  <c:v>37072</c:v>
                </c:pt>
                <c:pt idx="103">
                  <c:v>37103</c:v>
                </c:pt>
                <c:pt idx="104">
                  <c:v>37134</c:v>
                </c:pt>
                <c:pt idx="105">
                  <c:v>37164</c:v>
                </c:pt>
                <c:pt idx="106">
                  <c:v>37195</c:v>
                </c:pt>
                <c:pt idx="107">
                  <c:v>37225</c:v>
                </c:pt>
                <c:pt idx="108">
                  <c:v>37256</c:v>
                </c:pt>
                <c:pt idx="109">
                  <c:v>37287</c:v>
                </c:pt>
                <c:pt idx="110">
                  <c:v>37315</c:v>
                </c:pt>
                <c:pt idx="111">
                  <c:v>37346</c:v>
                </c:pt>
                <c:pt idx="112">
                  <c:v>37376</c:v>
                </c:pt>
                <c:pt idx="113">
                  <c:v>37407</c:v>
                </c:pt>
                <c:pt idx="114">
                  <c:v>37437</c:v>
                </c:pt>
                <c:pt idx="115">
                  <c:v>37468</c:v>
                </c:pt>
                <c:pt idx="116">
                  <c:v>37499</c:v>
                </c:pt>
                <c:pt idx="117">
                  <c:v>37529</c:v>
                </c:pt>
                <c:pt idx="118">
                  <c:v>37560</c:v>
                </c:pt>
                <c:pt idx="119">
                  <c:v>37590</c:v>
                </c:pt>
                <c:pt idx="120">
                  <c:v>37621</c:v>
                </c:pt>
                <c:pt idx="121">
                  <c:v>37652</c:v>
                </c:pt>
                <c:pt idx="122">
                  <c:v>37680</c:v>
                </c:pt>
                <c:pt idx="123">
                  <c:v>37711</c:v>
                </c:pt>
                <c:pt idx="124">
                  <c:v>37741</c:v>
                </c:pt>
                <c:pt idx="125">
                  <c:v>37772</c:v>
                </c:pt>
                <c:pt idx="126">
                  <c:v>37802</c:v>
                </c:pt>
                <c:pt idx="127">
                  <c:v>37833</c:v>
                </c:pt>
                <c:pt idx="128">
                  <c:v>37864</c:v>
                </c:pt>
                <c:pt idx="129">
                  <c:v>37894</c:v>
                </c:pt>
                <c:pt idx="130">
                  <c:v>37925</c:v>
                </c:pt>
                <c:pt idx="131">
                  <c:v>37955</c:v>
                </c:pt>
                <c:pt idx="132">
                  <c:v>37986</c:v>
                </c:pt>
                <c:pt idx="133">
                  <c:v>38017</c:v>
                </c:pt>
                <c:pt idx="134">
                  <c:v>38046</c:v>
                </c:pt>
                <c:pt idx="135">
                  <c:v>38077</c:v>
                </c:pt>
                <c:pt idx="136">
                  <c:v>38107</c:v>
                </c:pt>
                <c:pt idx="137">
                  <c:v>38138</c:v>
                </c:pt>
                <c:pt idx="138">
                  <c:v>38168</c:v>
                </c:pt>
                <c:pt idx="139">
                  <c:v>38199</c:v>
                </c:pt>
                <c:pt idx="140">
                  <c:v>38230</c:v>
                </c:pt>
                <c:pt idx="141">
                  <c:v>38260</c:v>
                </c:pt>
                <c:pt idx="142">
                  <c:v>38291</c:v>
                </c:pt>
                <c:pt idx="143">
                  <c:v>38321</c:v>
                </c:pt>
                <c:pt idx="144">
                  <c:v>38352</c:v>
                </c:pt>
                <c:pt idx="145">
                  <c:v>38383</c:v>
                </c:pt>
                <c:pt idx="146">
                  <c:v>38411</c:v>
                </c:pt>
                <c:pt idx="147">
                  <c:v>38442</c:v>
                </c:pt>
                <c:pt idx="148">
                  <c:v>38472</c:v>
                </c:pt>
                <c:pt idx="149">
                  <c:v>38503</c:v>
                </c:pt>
                <c:pt idx="150">
                  <c:v>38533</c:v>
                </c:pt>
                <c:pt idx="151">
                  <c:v>38564</c:v>
                </c:pt>
                <c:pt idx="152">
                  <c:v>38595</c:v>
                </c:pt>
                <c:pt idx="153">
                  <c:v>38625</c:v>
                </c:pt>
                <c:pt idx="154">
                  <c:v>38656</c:v>
                </c:pt>
                <c:pt idx="155">
                  <c:v>38686</c:v>
                </c:pt>
                <c:pt idx="156">
                  <c:v>38717</c:v>
                </c:pt>
                <c:pt idx="157">
                  <c:v>38748</c:v>
                </c:pt>
                <c:pt idx="158">
                  <c:v>38776</c:v>
                </c:pt>
                <c:pt idx="159">
                  <c:v>38807</c:v>
                </c:pt>
                <c:pt idx="160">
                  <c:v>38837</c:v>
                </c:pt>
                <c:pt idx="161">
                  <c:v>38868</c:v>
                </c:pt>
                <c:pt idx="162">
                  <c:v>38898</c:v>
                </c:pt>
                <c:pt idx="163">
                  <c:v>38929</c:v>
                </c:pt>
                <c:pt idx="164">
                  <c:v>38960</c:v>
                </c:pt>
                <c:pt idx="165">
                  <c:v>38990</c:v>
                </c:pt>
                <c:pt idx="166">
                  <c:v>39021</c:v>
                </c:pt>
                <c:pt idx="167">
                  <c:v>39051</c:v>
                </c:pt>
                <c:pt idx="168">
                  <c:v>39082</c:v>
                </c:pt>
                <c:pt idx="169">
                  <c:v>39113</c:v>
                </c:pt>
                <c:pt idx="170">
                  <c:v>39141</c:v>
                </c:pt>
                <c:pt idx="171">
                  <c:v>39172</c:v>
                </c:pt>
                <c:pt idx="172">
                  <c:v>39202</c:v>
                </c:pt>
                <c:pt idx="173">
                  <c:v>39233</c:v>
                </c:pt>
                <c:pt idx="174">
                  <c:v>39263</c:v>
                </c:pt>
                <c:pt idx="175">
                  <c:v>39294</c:v>
                </c:pt>
                <c:pt idx="176">
                  <c:v>39325</c:v>
                </c:pt>
                <c:pt idx="177">
                  <c:v>39355</c:v>
                </c:pt>
                <c:pt idx="178">
                  <c:v>39386</c:v>
                </c:pt>
                <c:pt idx="179">
                  <c:v>39416</c:v>
                </c:pt>
                <c:pt idx="180">
                  <c:v>39447</c:v>
                </c:pt>
                <c:pt idx="181">
                  <c:v>39478</c:v>
                </c:pt>
                <c:pt idx="182">
                  <c:v>39507</c:v>
                </c:pt>
                <c:pt idx="183">
                  <c:v>39538</c:v>
                </c:pt>
                <c:pt idx="184">
                  <c:v>39568</c:v>
                </c:pt>
                <c:pt idx="185">
                  <c:v>39599</c:v>
                </c:pt>
                <c:pt idx="186">
                  <c:v>39629</c:v>
                </c:pt>
                <c:pt idx="187">
                  <c:v>39660</c:v>
                </c:pt>
                <c:pt idx="188">
                  <c:v>39691</c:v>
                </c:pt>
                <c:pt idx="189">
                  <c:v>39721</c:v>
                </c:pt>
                <c:pt idx="190">
                  <c:v>39752</c:v>
                </c:pt>
                <c:pt idx="191">
                  <c:v>39782</c:v>
                </c:pt>
                <c:pt idx="192">
                  <c:v>39813</c:v>
                </c:pt>
                <c:pt idx="193">
                  <c:v>39844</c:v>
                </c:pt>
                <c:pt idx="194">
                  <c:v>39872</c:v>
                </c:pt>
                <c:pt idx="195">
                  <c:v>39903</c:v>
                </c:pt>
                <c:pt idx="196">
                  <c:v>39933</c:v>
                </c:pt>
                <c:pt idx="197">
                  <c:v>39964</c:v>
                </c:pt>
                <c:pt idx="198">
                  <c:v>39994</c:v>
                </c:pt>
                <c:pt idx="199">
                  <c:v>40025</c:v>
                </c:pt>
                <c:pt idx="200">
                  <c:v>40056</c:v>
                </c:pt>
                <c:pt idx="201">
                  <c:v>40086</c:v>
                </c:pt>
                <c:pt idx="202">
                  <c:v>40117</c:v>
                </c:pt>
                <c:pt idx="203">
                  <c:v>40147</c:v>
                </c:pt>
                <c:pt idx="204">
                  <c:v>40178</c:v>
                </c:pt>
                <c:pt idx="205">
                  <c:v>40209</c:v>
                </c:pt>
                <c:pt idx="206">
                  <c:v>40237</c:v>
                </c:pt>
                <c:pt idx="207">
                  <c:v>40268</c:v>
                </c:pt>
                <c:pt idx="208">
                  <c:v>40298</c:v>
                </c:pt>
                <c:pt idx="209">
                  <c:v>40329</c:v>
                </c:pt>
                <c:pt idx="210">
                  <c:v>40359</c:v>
                </c:pt>
                <c:pt idx="211">
                  <c:v>40390</c:v>
                </c:pt>
                <c:pt idx="212">
                  <c:v>40421</c:v>
                </c:pt>
                <c:pt idx="213">
                  <c:v>40451</c:v>
                </c:pt>
                <c:pt idx="214">
                  <c:v>40482</c:v>
                </c:pt>
                <c:pt idx="215">
                  <c:v>40512</c:v>
                </c:pt>
                <c:pt idx="216">
                  <c:v>40543</c:v>
                </c:pt>
                <c:pt idx="217">
                  <c:v>40574</c:v>
                </c:pt>
                <c:pt idx="218">
                  <c:v>40602</c:v>
                </c:pt>
                <c:pt idx="219">
                  <c:v>40633</c:v>
                </c:pt>
                <c:pt idx="220">
                  <c:v>40663</c:v>
                </c:pt>
                <c:pt idx="221">
                  <c:v>40694</c:v>
                </c:pt>
                <c:pt idx="222">
                  <c:v>40724</c:v>
                </c:pt>
                <c:pt idx="223">
                  <c:v>40755</c:v>
                </c:pt>
                <c:pt idx="224">
                  <c:v>40786</c:v>
                </c:pt>
                <c:pt idx="225">
                  <c:v>40816</c:v>
                </c:pt>
                <c:pt idx="226">
                  <c:v>40847</c:v>
                </c:pt>
                <c:pt idx="227">
                  <c:v>40877</c:v>
                </c:pt>
                <c:pt idx="228">
                  <c:v>40908</c:v>
                </c:pt>
                <c:pt idx="229">
                  <c:v>40939</c:v>
                </c:pt>
                <c:pt idx="230">
                  <c:v>40968</c:v>
                </c:pt>
                <c:pt idx="231">
                  <c:v>40999</c:v>
                </c:pt>
                <c:pt idx="232">
                  <c:v>41029</c:v>
                </c:pt>
                <c:pt idx="233">
                  <c:v>41060</c:v>
                </c:pt>
                <c:pt idx="234">
                  <c:v>41090</c:v>
                </c:pt>
                <c:pt idx="235">
                  <c:v>41121</c:v>
                </c:pt>
                <c:pt idx="236">
                  <c:v>41152</c:v>
                </c:pt>
                <c:pt idx="237">
                  <c:v>41182</c:v>
                </c:pt>
                <c:pt idx="238">
                  <c:v>41213</c:v>
                </c:pt>
                <c:pt idx="239">
                  <c:v>41243</c:v>
                </c:pt>
                <c:pt idx="240">
                  <c:v>41274</c:v>
                </c:pt>
                <c:pt idx="241">
                  <c:v>41305</c:v>
                </c:pt>
                <c:pt idx="242">
                  <c:v>41333</c:v>
                </c:pt>
                <c:pt idx="243">
                  <c:v>41364</c:v>
                </c:pt>
                <c:pt idx="244">
                  <c:v>41394</c:v>
                </c:pt>
                <c:pt idx="245">
                  <c:v>41425</c:v>
                </c:pt>
                <c:pt idx="246">
                  <c:v>41455</c:v>
                </c:pt>
                <c:pt idx="247">
                  <c:v>41486</c:v>
                </c:pt>
                <c:pt idx="248">
                  <c:v>41517</c:v>
                </c:pt>
                <c:pt idx="249">
                  <c:v>41547</c:v>
                </c:pt>
                <c:pt idx="250">
                  <c:v>41578</c:v>
                </c:pt>
                <c:pt idx="251">
                  <c:v>41608</c:v>
                </c:pt>
                <c:pt idx="252">
                  <c:v>41639</c:v>
                </c:pt>
                <c:pt idx="253">
                  <c:v>41670</c:v>
                </c:pt>
                <c:pt idx="254">
                  <c:v>41698</c:v>
                </c:pt>
                <c:pt idx="255">
                  <c:v>41729</c:v>
                </c:pt>
                <c:pt idx="256">
                  <c:v>41759</c:v>
                </c:pt>
                <c:pt idx="257">
                  <c:v>41790</c:v>
                </c:pt>
                <c:pt idx="258">
                  <c:v>41820</c:v>
                </c:pt>
                <c:pt idx="259">
                  <c:v>41851</c:v>
                </c:pt>
                <c:pt idx="260">
                  <c:v>41882</c:v>
                </c:pt>
                <c:pt idx="261">
                  <c:v>41912</c:v>
                </c:pt>
                <c:pt idx="262">
                  <c:v>41943</c:v>
                </c:pt>
                <c:pt idx="263">
                  <c:v>41973</c:v>
                </c:pt>
                <c:pt idx="264">
                  <c:v>42004</c:v>
                </c:pt>
                <c:pt idx="265">
                  <c:v>42035</c:v>
                </c:pt>
                <c:pt idx="266">
                  <c:v>42063</c:v>
                </c:pt>
                <c:pt idx="267">
                  <c:v>42094</c:v>
                </c:pt>
                <c:pt idx="268">
                  <c:v>42124</c:v>
                </c:pt>
                <c:pt idx="269">
                  <c:v>42155</c:v>
                </c:pt>
                <c:pt idx="270">
                  <c:v>42185</c:v>
                </c:pt>
                <c:pt idx="271">
                  <c:v>42216</c:v>
                </c:pt>
                <c:pt idx="272">
                  <c:v>42247</c:v>
                </c:pt>
                <c:pt idx="273">
                  <c:v>42277</c:v>
                </c:pt>
                <c:pt idx="274">
                  <c:v>42308</c:v>
                </c:pt>
                <c:pt idx="275">
                  <c:v>42338</c:v>
                </c:pt>
                <c:pt idx="276">
                  <c:v>42369</c:v>
                </c:pt>
                <c:pt idx="277">
                  <c:v>42400</c:v>
                </c:pt>
                <c:pt idx="278">
                  <c:v>42429</c:v>
                </c:pt>
                <c:pt idx="279">
                  <c:v>42460</c:v>
                </c:pt>
                <c:pt idx="280">
                  <c:v>42490</c:v>
                </c:pt>
                <c:pt idx="281">
                  <c:v>42521</c:v>
                </c:pt>
                <c:pt idx="282">
                  <c:v>42551</c:v>
                </c:pt>
                <c:pt idx="283">
                  <c:v>42582</c:v>
                </c:pt>
                <c:pt idx="284">
                  <c:v>42613</c:v>
                </c:pt>
                <c:pt idx="285">
                  <c:v>42643</c:v>
                </c:pt>
                <c:pt idx="286">
                  <c:v>42674</c:v>
                </c:pt>
                <c:pt idx="287">
                  <c:v>42704</c:v>
                </c:pt>
                <c:pt idx="288">
                  <c:v>42735</c:v>
                </c:pt>
                <c:pt idx="289">
                  <c:v>42766</c:v>
                </c:pt>
                <c:pt idx="290">
                  <c:v>42794</c:v>
                </c:pt>
                <c:pt idx="291">
                  <c:v>42825</c:v>
                </c:pt>
                <c:pt idx="292">
                  <c:v>42855</c:v>
                </c:pt>
                <c:pt idx="293">
                  <c:v>42886</c:v>
                </c:pt>
                <c:pt idx="294">
                  <c:v>42916</c:v>
                </c:pt>
                <c:pt idx="295">
                  <c:v>42947</c:v>
                </c:pt>
                <c:pt idx="296">
                  <c:v>42978</c:v>
                </c:pt>
                <c:pt idx="297">
                  <c:v>43008</c:v>
                </c:pt>
                <c:pt idx="298">
                  <c:v>43039</c:v>
                </c:pt>
                <c:pt idx="299">
                  <c:v>43069</c:v>
                </c:pt>
                <c:pt idx="300">
                  <c:v>43100</c:v>
                </c:pt>
                <c:pt idx="301">
                  <c:v>43131</c:v>
                </c:pt>
                <c:pt idx="302">
                  <c:v>43159</c:v>
                </c:pt>
                <c:pt idx="303">
                  <c:v>43190</c:v>
                </c:pt>
                <c:pt idx="304">
                  <c:v>43220</c:v>
                </c:pt>
                <c:pt idx="305">
                  <c:v>43251</c:v>
                </c:pt>
                <c:pt idx="306">
                  <c:v>43281</c:v>
                </c:pt>
                <c:pt idx="307">
                  <c:v>43312</c:v>
                </c:pt>
                <c:pt idx="308">
                  <c:v>43343</c:v>
                </c:pt>
                <c:pt idx="309">
                  <c:v>43373</c:v>
                </c:pt>
                <c:pt idx="310">
                  <c:v>43404</c:v>
                </c:pt>
                <c:pt idx="311">
                  <c:v>43434</c:v>
                </c:pt>
                <c:pt idx="312">
                  <c:v>43465</c:v>
                </c:pt>
                <c:pt idx="313">
                  <c:v>43496</c:v>
                </c:pt>
                <c:pt idx="314">
                  <c:v>43524</c:v>
                </c:pt>
                <c:pt idx="315">
                  <c:v>43555</c:v>
                </c:pt>
                <c:pt idx="316">
                  <c:v>43585</c:v>
                </c:pt>
                <c:pt idx="317">
                  <c:v>43616</c:v>
                </c:pt>
                <c:pt idx="318">
                  <c:v>43646</c:v>
                </c:pt>
                <c:pt idx="319">
                  <c:v>43677</c:v>
                </c:pt>
                <c:pt idx="320">
                  <c:v>43708</c:v>
                </c:pt>
                <c:pt idx="321">
                  <c:v>43738</c:v>
                </c:pt>
                <c:pt idx="322">
                  <c:v>43769</c:v>
                </c:pt>
                <c:pt idx="323">
                  <c:v>43799</c:v>
                </c:pt>
                <c:pt idx="324">
                  <c:v>43830</c:v>
                </c:pt>
                <c:pt idx="325">
                  <c:v>43861</c:v>
                </c:pt>
                <c:pt idx="326">
                  <c:v>43890</c:v>
                </c:pt>
                <c:pt idx="327">
                  <c:v>43921</c:v>
                </c:pt>
                <c:pt idx="328">
                  <c:v>43951</c:v>
                </c:pt>
                <c:pt idx="329">
                  <c:v>43982</c:v>
                </c:pt>
                <c:pt idx="330">
                  <c:v>44012</c:v>
                </c:pt>
                <c:pt idx="331">
                  <c:v>44043</c:v>
                </c:pt>
                <c:pt idx="332">
                  <c:v>44074</c:v>
                </c:pt>
                <c:pt idx="333">
                  <c:v>44104</c:v>
                </c:pt>
                <c:pt idx="334">
                  <c:v>44135</c:v>
                </c:pt>
                <c:pt idx="335">
                  <c:v>44165</c:v>
                </c:pt>
                <c:pt idx="336">
                  <c:v>44196</c:v>
                </c:pt>
                <c:pt idx="337">
                  <c:v>44227</c:v>
                </c:pt>
                <c:pt idx="338">
                  <c:v>44255</c:v>
                </c:pt>
                <c:pt idx="339">
                  <c:v>44286</c:v>
                </c:pt>
                <c:pt idx="340">
                  <c:v>44316</c:v>
                </c:pt>
                <c:pt idx="341">
                  <c:v>44347</c:v>
                </c:pt>
                <c:pt idx="342">
                  <c:v>44377</c:v>
                </c:pt>
                <c:pt idx="343">
                  <c:v>44408</c:v>
                </c:pt>
                <c:pt idx="344">
                  <c:v>44439</c:v>
                </c:pt>
                <c:pt idx="345">
                  <c:v>44469</c:v>
                </c:pt>
                <c:pt idx="346">
                  <c:v>44500</c:v>
                </c:pt>
                <c:pt idx="347">
                  <c:v>44530</c:v>
                </c:pt>
                <c:pt idx="348">
                  <c:v>44561</c:v>
                </c:pt>
                <c:pt idx="349">
                  <c:v>44592</c:v>
                </c:pt>
                <c:pt idx="350">
                  <c:v>44620</c:v>
                </c:pt>
                <c:pt idx="351">
                  <c:v>44651</c:v>
                </c:pt>
                <c:pt idx="352">
                  <c:v>44681</c:v>
                </c:pt>
                <c:pt idx="353">
                  <c:v>44712</c:v>
                </c:pt>
                <c:pt idx="354">
                  <c:v>44742</c:v>
                </c:pt>
                <c:pt idx="355">
                  <c:v>44773</c:v>
                </c:pt>
                <c:pt idx="356">
                  <c:v>44804</c:v>
                </c:pt>
              </c:numCache>
            </c:numRef>
          </c:cat>
          <c:val>
            <c:numRef>
              <c:f>Worksheet!$K$4:$K$367</c:f>
              <c:numCache>
                <c:formatCode>General</c:formatCode>
                <c:ptCount val="364"/>
                <c:pt idx="0">
                  <c:v>61</c:v>
                </c:pt>
                <c:pt idx="1">
                  <c:v>63</c:v>
                </c:pt>
                <c:pt idx="2">
                  <c:v>59.7</c:v>
                </c:pt>
                <c:pt idx="3">
                  <c:v>58.1</c:v>
                </c:pt>
                <c:pt idx="4">
                  <c:v>53</c:v>
                </c:pt>
                <c:pt idx="5">
                  <c:v>55.2</c:v>
                </c:pt>
                <c:pt idx="6">
                  <c:v>51.6</c:v>
                </c:pt>
                <c:pt idx="7">
                  <c:v>53.8</c:v>
                </c:pt>
                <c:pt idx="8">
                  <c:v>55.3</c:v>
                </c:pt>
                <c:pt idx="9">
                  <c:v>52.6</c:v>
                </c:pt>
                <c:pt idx="10">
                  <c:v>58.9</c:v>
                </c:pt>
                <c:pt idx="11">
                  <c:v>60.4</c:v>
                </c:pt>
                <c:pt idx="12">
                  <c:v>62.4</c:v>
                </c:pt>
                <c:pt idx="13">
                  <c:v>63.5</c:v>
                </c:pt>
                <c:pt idx="14">
                  <c:v>62.2</c:v>
                </c:pt>
                <c:pt idx="15">
                  <c:v>62.8</c:v>
                </c:pt>
                <c:pt idx="16">
                  <c:v>62.7</c:v>
                </c:pt>
                <c:pt idx="17">
                  <c:v>61.6</c:v>
                </c:pt>
                <c:pt idx="18">
                  <c:v>65</c:v>
                </c:pt>
                <c:pt idx="19">
                  <c:v>64.2</c:v>
                </c:pt>
                <c:pt idx="20">
                  <c:v>63</c:v>
                </c:pt>
                <c:pt idx="21">
                  <c:v>62.7</c:v>
                </c:pt>
                <c:pt idx="22">
                  <c:v>63</c:v>
                </c:pt>
                <c:pt idx="23">
                  <c:v>61.5</c:v>
                </c:pt>
                <c:pt idx="24">
                  <c:v>58.9</c:v>
                </c:pt>
                <c:pt idx="25">
                  <c:v>59.7</c:v>
                </c:pt>
                <c:pt idx="26">
                  <c:v>56.6</c:v>
                </c:pt>
                <c:pt idx="27">
                  <c:v>51.9</c:v>
                </c:pt>
                <c:pt idx="28">
                  <c:v>52.2</c:v>
                </c:pt>
                <c:pt idx="29">
                  <c:v>44</c:v>
                </c:pt>
                <c:pt idx="30">
                  <c:v>43.5</c:v>
                </c:pt>
                <c:pt idx="31">
                  <c:v>52.7</c:v>
                </c:pt>
                <c:pt idx="32">
                  <c:v>46.5</c:v>
                </c:pt>
                <c:pt idx="33">
                  <c:v>49.4</c:v>
                </c:pt>
                <c:pt idx="34">
                  <c:v>47.5</c:v>
                </c:pt>
                <c:pt idx="35">
                  <c:v>48.6</c:v>
                </c:pt>
                <c:pt idx="36">
                  <c:v>45.9</c:v>
                </c:pt>
                <c:pt idx="37">
                  <c:v>44.1</c:v>
                </c:pt>
                <c:pt idx="38">
                  <c:v>46.1</c:v>
                </c:pt>
                <c:pt idx="39">
                  <c:v>49.1</c:v>
                </c:pt>
                <c:pt idx="40">
                  <c:v>52.3</c:v>
                </c:pt>
                <c:pt idx="41">
                  <c:v>51.7</c:v>
                </c:pt>
                <c:pt idx="42">
                  <c:v>59.4</c:v>
                </c:pt>
                <c:pt idx="43">
                  <c:v>51.9</c:v>
                </c:pt>
                <c:pt idx="44">
                  <c:v>54.6</c:v>
                </c:pt>
                <c:pt idx="45">
                  <c:v>54.6</c:v>
                </c:pt>
                <c:pt idx="46">
                  <c:v>52.9</c:v>
                </c:pt>
                <c:pt idx="47">
                  <c:v>56.9</c:v>
                </c:pt>
                <c:pt idx="48">
                  <c:v>61.7</c:v>
                </c:pt>
                <c:pt idx="49">
                  <c:v>57</c:v>
                </c:pt>
                <c:pt idx="50">
                  <c:v>57.6</c:v>
                </c:pt>
                <c:pt idx="51">
                  <c:v>58.6</c:v>
                </c:pt>
                <c:pt idx="52">
                  <c:v>56.6</c:v>
                </c:pt>
                <c:pt idx="53">
                  <c:v>62.3</c:v>
                </c:pt>
                <c:pt idx="54">
                  <c:v>59.4</c:v>
                </c:pt>
                <c:pt idx="55">
                  <c:v>61.3</c:v>
                </c:pt>
                <c:pt idx="56">
                  <c:v>60.3</c:v>
                </c:pt>
                <c:pt idx="57">
                  <c:v>55.4</c:v>
                </c:pt>
                <c:pt idx="58">
                  <c:v>60.9</c:v>
                </c:pt>
                <c:pt idx="59">
                  <c:v>57.4</c:v>
                </c:pt>
                <c:pt idx="60">
                  <c:v>57.2</c:v>
                </c:pt>
                <c:pt idx="61">
                  <c:v>57.1</c:v>
                </c:pt>
                <c:pt idx="62">
                  <c:v>54.6</c:v>
                </c:pt>
                <c:pt idx="63">
                  <c:v>54.9</c:v>
                </c:pt>
                <c:pt idx="64">
                  <c:v>55.3</c:v>
                </c:pt>
                <c:pt idx="65">
                  <c:v>51.5</c:v>
                </c:pt>
                <c:pt idx="66">
                  <c:v>50.2</c:v>
                </c:pt>
                <c:pt idx="67">
                  <c:v>51.8</c:v>
                </c:pt>
                <c:pt idx="68">
                  <c:v>50.9</c:v>
                </c:pt>
                <c:pt idx="69">
                  <c:v>49.4</c:v>
                </c:pt>
                <c:pt idx="70">
                  <c:v>48</c:v>
                </c:pt>
                <c:pt idx="71">
                  <c:v>48.3</c:v>
                </c:pt>
                <c:pt idx="72">
                  <c:v>49.7</c:v>
                </c:pt>
                <c:pt idx="73">
                  <c:v>52.4</c:v>
                </c:pt>
                <c:pt idx="74">
                  <c:v>55</c:v>
                </c:pt>
                <c:pt idx="75">
                  <c:v>55.9</c:v>
                </c:pt>
                <c:pt idx="76">
                  <c:v>54</c:v>
                </c:pt>
                <c:pt idx="77">
                  <c:v>57.8</c:v>
                </c:pt>
                <c:pt idx="78">
                  <c:v>59.4</c:v>
                </c:pt>
                <c:pt idx="79">
                  <c:v>54.6</c:v>
                </c:pt>
                <c:pt idx="80">
                  <c:v>57.5</c:v>
                </c:pt>
                <c:pt idx="81">
                  <c:v>63.5</c:v>
                </c:pt>
                <c:pt idx="82">
                  <c:v>61.3</c:v>
                </c:pt>
                <c:pt idx="83">
                  <c:v>63.1</c:v>
                </c:pt>
                <c:pt idx="84">
                  <c:v>60.3</c:v>
                </c:pt>
                <c:pt idx="85">
                  <c:v>60.4</c:v>
                </c:pt>
                <c:pt idx="86">
                  <c:v>58.7</c:v>
                </c:pt>
                <c:pt idx="87">
                  <c:v>56.2</c:v>
                </c:pt>
                <c:pt idx="88">
                  <c:v>55.4</c:v>
                </c:pt>
                <c:pt idx="89">
                  <c:v>51.5</c:v>
                </c:pt>
                <c:pt idx="90">
                  <c:v>50</c:v>
                </c:pt>
                <c:pt idx="91">
                  <c:v>52</c:v>
                </c:pt>
                <c:pt idx="92">
                  <c:v>50</c:v>
                </c:pt>
                <c:pt idx="93">
                  <c:v>48.9</c:v>
                </c:pt>
                <c:pt idx="94">
                  <c:v>48.4</c:v>
                </c:pt>
                <c:pt idx="95">
                  <c:v>49.1</c:v>
                </c:pt>
                <c:pt idx="96">
                  <c:v>42.1</c:v>
                </c:pt>
                <c:pt idx="97">
                  <c:v>38.4</c:v>
                </c:pt>
                <c:pt idx="98">
                  <c:v>39.9</c:v>
                </c:pt>
                <c:pt idx="99">
                  <c:v>41.5</c:v>
                </c:pt>
                <c:pt idx="100">
                  <c:v>45.5</c:v>
                </c:pt>
                <c:pt idx="101">
                  <c:v>44.9</c:v>
                </c:pt>
                <c:pt idx="102">
                  <c:v>47.8</c:v>
                </c:pt>
                <c:pt idx="103">
                  <c:v>49.2</c:v>
                </c:pt>
                <c:pt idx="104">
                  <c:v>54.3</c:v>
                </c:pt>
                <c:pt idx="105">
                  <c:v>51.3</c:v>
                </c:pt>
                <c:pt idx="106">
                  <c:v>38.9</c:v>
                </c:pt>
                <c:pt idx="107">
                  <c:v>49.1</c:v>
                </c:pt>
                <c:pt idx="108">
                  <c:v>51.4</c:v>
                </c:pt>
                <c:pt idx="109">
                  <c:v>55.2</c:v>
                </c:pt>
                <c:pt idx="110">
                  <c:v>60.7</c:v>
                </c:pt>
                <c:pt idx="111">
                  <c:v>63.8</c:v>
                </c:pt>
                <c:pt idx="112">
                  <c:v>59.9</c:v>
                </c:pt>
                <c:pt idx="113">
                  <c:v>61.8</c:v>
                </c:pt>
                <c:pt idx="114">
                  <c:v>61.2</c:v>
                </c:pt>
                <c:pt idx="115">
                  <c:v>51.9</c:v>
                </c:pt>
                <c:pt idx="116">
                  <c:v>50.6</c:v>
                </c:pt>
                <c:pt idx="117">
                  <c:v>52.9</c:v>
                </c:pt>
                <c:pt idx="118">
                  <c:v>52.1</c:v>
                </c:pt>
                <c:pt idx="119">
                  <c:v>49.9</c:v>
                </c:pt>
                <c:pt idx="120">
                  <c:v>58.7</c:v>
                </c:pt>
                <c:pt idx="121">
                  <c:v>58.2</c:v>
                </c:pt>
                <c:pt idx="122">
                  <c:v>51.9</c:v>
                </c:pt>
                <c:pt idx="123">
                  <c:v>47.2</c:v>
                </c:pt>
                <c:pt idx="124">
                  <c:v>47.2</c:v>
                </c:pt>
                <c:pt idx="125">
                  <c:v>53.4</c:v>
                </c:pt>
                <c:pt idx="126">
                  <c:v>53.6</c:v>
                </c:pt>
                <c:pt idx="127">
                  <c:v>56.8</c:v>
                </c:pt>
                <c:pt idx="128">
                  <c:v>61.1</c:v>
                </c:pt>
                <c:pt idx="129">
                  <c:v>60.8</c:v>
                </c:pt>
                <c:pt idx="130">
                  <c:v>64.400000000000006</c:v>
                </c:pt>
                <c:pt idx="131">
                  <c:v>69.099999999999994</c:v>
                </c:pt>
                <c:pt idx="132">
                  <c:v>71.3</c:v>
                </c:pt>
                <c:pt idx="133">
                  <c:v>70.599999999999994</c:v>
                </c:pt>
                <c:pt idx="134">
                  <c:v>66.5</c:v>
                </c:pt>
                <c:pt idx="135">
                  <c:v>64.599999999999994</c:v>
                </c:pt>
                <c:pt idx="136">
                  <c:v>67.099999999999994</c:v>
                </c:pt>
                <c:pt idx="137">
                  <c:v>64.5</c:v>
                </c:pt>
                <c:pt idx="138">
                  <c:v>60.9</c:v>
                </c:pt>
                <c:pt idx="139">
                  <c:v>62.8</c:v>
                </c:pt>
                <c:pt idx="140">
                  <c:v>62.1</c:v>
                </c:pt>
                <c:pt idx="141">
                  <c:v>57.7</c:v>
                </c:pt>
                <c:pt idx="142">
                  <c:v>58.4</c:v>
                </c:pt>
                <c:pt idx="143">
                  <c:v>60.1</c:v>
                </c:pt>
                <c:pt idx="144">
                  <c:v>66.3</c:v>
                </c:pt>
                <c:pt idx="145">
                  <c:v>57.9</c:v>
                </c:pt>
                <c:pt idx="146">
                  <c:v>55.9</c:v>
                </c:pt>
                <c:pt idx="147">
                  <c:v>57.7</c:v>
                </c:pt>
                <c:pt idx="148">
                  <c:v>53.4</c:v>
                </c:pt>
                <c:pt idx="149">
                  <c:v>51.8</c:v>
                </c:pt>
                <c:pt idx="150">
                  <c:v>55.7</c:v>
                </c:pt>
                <c:pt idx="151">
                  <c:v>57.2</c:v>
                </c:pt>
                <c:pt idx="152">
                  <c:v>57.8</c:v>
                </c:pt>
                <c:pt idx="153">
                  <c:v>60.9</c:v>
                </c:pt>
                <c:pt idx="154">
                  <c:v>61.4</c:v>
                </c:pt>
                <c:pt idx="155">
                  <c:v>61.2</c:v>
                </c:pt>
                <c:pt idx="156">
                  <c:v>60.1</c:v>
                </c:pt>
                <c:pt idx="157">
                  <c:v>58.9</c:v>
                </c:pt>
                <c:pt idx="158">
                  <c:v>61</c:v>
                </c:pt>
                <c:pt idx="159">
                  <c:v>57</c:v>
                </c:pt>
                <c:pt idx="160">
                  <c:v>55.7</c:v>
                </c:pt>
                <c:pt idx="161">
                  <c:v>54.9</c:v>
                </c:pt>
                <c:pt idx="162">
                  <c:v>55</c:v>
                </c:pt>
                <c:pt idx="163">
                  <c:v>55.8</c:v>
                </c:pt>
                <c:pt idx="164">
                  <c:v>55.3</c:v>
                </c:pt>
                <c:pt idx="165">
                  <c:v>54.8</c:v>
                </c:pt>
                <c:pt idx="166">
                  <c:v>54.1</c:v>
                </c:pt>
                <c:pt idx="167">
                  <c:v>50.8</c:v>
                </c:pt>
                <c:pt idx="168">
                  <c:v>51.4</c:v>
                </c:pt>
                <c:pt idx="169">
                  <c:v>55.5</c:v>
                </c:pt>
                <c:pt idx="170">
                  <c:v>59.1</c:v>
                </c:pt>
                <c:pt idx="171">
                  <c:v>56</c:v>
                </c:pt>
                <c:pt idx="172">
                  <c:v>57.1</c:v>
                </c:pt>
                <c:pt idx="173">
                  <c:v>57</c:v>
                </c:pt>
                <c:pt idx="174">
                  <c:v>58.4</c:v>
                </c:pt>
                <c:pt idx="175">
                  <c:v>57.5</c:v>
                </c:pt>
                <c:pt idx="176">
                  <c:v>56.1</c:v>
                </c:pt>
                <c:pt idx="177">
                  <c:v>59.4</c:v>
                </c:pt>
                <c:pt idx="178">
                  <c:v>55.8</c:v>
                </c:pt>
                <c:pt idx="179">
                  <c:v>53.1</c:v>
                </c:pt>
                <c:pt idx="180">
                  <c:v>49.9</c:v>
                </c:pt>
                <c:pt idx="181">
                  <c:v>49.5</c:v>
                </c:pt>
                <c:pt idx="182">
                  <c:v>50.5</c:v>
                </c:pt>
                <c:pt idx="183">
                  <c:v>49.2</c:v>
                </c:pt>
                <c:pt idx="184">
                  <c:v>46.2</c:v>
                </c:pt>
                <c:pt idx="185">
                  <c:v>47.9</c:v>
                </c:pt>
                <c:pt idx="186">
                  <c:v>49.5</c:v>
                </c:pt>
                <c:pt idx="187">
                  <c:v>48.4</c:v>
                </c:pt>
                <c:pt idx="188">
                  <c:v>48.6</c:v>
                </c:pt>
                <c:pt idx="189">
                  <c:v>45.1</c:v>
                </c:pt>
                <c:pt idx="190">
                  <c:v>32</c:v>
                </c:pt>
                <c:pt idx="191">
                  <c:v>34.5</c:v>
                </c:pt>
                <c:pt idx="192">
                  <c:v>25.9</c:v>
                </c:pt>
                <c:pt idx="193">
                  <c:v>32.5</c:v>
                </c:pt>
                <c:pt idx="194">
                  <c:v>32.700000000000003</c:v>
                </c:pt>
                <c:pt idx="195">
                  <c:v>41.3</c:v>
                </c:pt>
                <c:pt idx="196">
                  <c:v>46</c:v>
                </c:pt>
                <c:pt idx="197">
                  <c:v>51</c:v>
                </c:pt>
                <c:pt idx="198">
                  <c:v>49</c:v>
                </c:pt>
                <c:pt idx="199">
                  <c:v>56.6</c:v>
                </c:pt>
                <c:pt idx="200">
                  <c:v>64.099999999999994</c:v>
                </c:pt>
                <c:pt idx="201">
                  <c:v>64.7</c:v>
                </c:pt>
                <c:pt idx="202">
                  <c:v>57.7</c:v>
                </c:pt>
                <c:pt idx="203">
                  <c:v>64.2</c:v>
                </c:pt>
                <c:pt idx="204">
                  <c:v>63.8</c:v>
                </c:pt>
                <c:pt idx="205">
                  <c:v>59.9</c:v>
                </c:pt>
                <c:pt idx="206">
                  <c:v>57.7</c:v>
                </c:pt>
                <c:pt idx="207">
                  <c:v>60.1</c:v>
                </c:pt>
                <c:pt idx="208">
                  <c:v>64</c:v>
                </c:pt>
                <c:pt idx="209">
                  <c:v>61.3</c:v>
                </c:pt>
                <c:pt idx="210">
                  <c:v>58.6</c:v>
                </c:pt>
                <c:pt idx="211">
                  <c:v>54.7</c:v>
                </c:pt>
                <c:pt idx="212">
                  <c:v>54</c:v>
                </c:pt>
                <c:pt idx="213">
                  <c:v>51.9</c:v>
                </c:pt>
                <c:pt idx="214">
                  <c:v>57.8</c:v>
                </c:pt>
                <c:pt idx="215">
                  <c:v>58.3</c:v>
                </c:pt>
                <c:pt idx="216">
                  <c:v>59.6</c:v>
                </c:pt>
                <c:pt idx="217">
                  <c:v>64.5</c:v>
                </c:pt>
                <c:pt idx="218">
                  <c:v>64.2</c:v>
                </c:pt>
                <c:pt idx="219">
                  <c:v>61.3</c:v>
                </c:pt>
                <c:pt idx="220">
                  <c:v>61.1</c:v>
                </c:pt>
                <c:pt idx="221">
                  <c:v>54.6</c:v>
                </c:pt>
                <c:pt idx="222">
                  <c:v>54.6</c:v>
                </c:pt>
                <c:pt idx="223">
                  <c:v>56.9</c:v>
                </c:pt>
                <c:pt idx="224">
                  <c:v>52.9</c:v>
                </c:pt>
                <c:pt idx="225">
                  <c:v>51.8</c:v>
                </c:pt>
                <c:pt idx="226">
                  <c:v>52</c:v>
                </c:pt>
                <c:pt idx="227">
                  <c:v>54.9</c:v>
                </c:pt>
                <c:pt idx="228">
                  <c:v>55.4</c:v>
                </c:pt>
                <c:pt idx="229">
                  <c:v>60</c:v>
                </c:pt>
                <c:pt idx="230">
                  <c:v>58.3</c:v>
                </c:pt>
                <c:pt idx="231">
                  <c:v>57</c:v>
                </c:pt>
                <c:pt idx="232">
                  <c:v>59.2</c:v>
                </c:pt>
                <c:pt idx="233">
                  <c:v>58.2</c:v>
                </c:pt>
                <c:pt idx="234">
                  <c:v>47.3</c:v>
                </c:pt>
                <c:pt idx="235">
                  <c:v>47.8</c:v>
                </c:pt>
                <c:pt idx="236">
                  <c:v>45.1</c:v>
                </c:pt>
                <c:pt idx="237">
                  <c:v>52.2</c:v>
                </c:pt>
                <c:pt idx="238">
                  <c:v>51.8</c:v>
                </c:pt>
                <c:pt idx="239">
                  <c:v>47.9</c:v>
                </c:pt>
                <c:pt idx="240">
                  <c:v>48.3</c:v>
                </c:pt>
                <c:pt idx="241">
                  <c:v>54.9</c:v>
                </c:pt>
                <c:pt idx="242">
                  <c:v>58.9</c:v>
                </c:pt>
                <c:pt idx="243">
                  <c:v>52.3</c:v>
                </c:pt>
                <c:pt idx="244">
                  <c:v>53</c:v>
                </c:pt>
                <c:pt idx="245">
                  <c:v>52.1</c:v>
                </c:pt>
                <c:pt idx="246">
                  <c:v>52</c:v>
                </c:pt>
                <c:pt idx="247">
                  <c:v>56.4</c:v>
                </c:pt>
                <c:pt idx="248">
                  <c:v>58</c:v>
                </c:pt>
                <c:pt idx="249">
                  <c:v>60.2</c:v>
                </c:pt>
                <c:pt idx="250">
                  <c:v>57.4</c:v>
                </c:pt>
                <c:pt idx="251">
                  <c:v>59.5</c:v>
                </c:pt>
                <c:pt idx="252">
                  <c:v>63.9</c:v>
                </c:pt>
                <c:pt idx="253">
                  <c:v>54.6</c:v>
                </c:pt>
                <c:pt idx="254">
                  <c:v>58.6</c:v>
                </c:pt>
                <c:pt idx="255">
                  <c:v>58.8</c:v>
                </c:pt>
                <c:pt idx="256">
                  <c:v>57.3</c:v>
                </c:pt>
                <c:pt idx="257">
                  <c:v>57.9</c:v>
                </c:pt>
                <c:pt idx="258">
                  <c:v>56.8</c:v>
                </c:pt>
                <c:pt idx="259">
                  <c:v>57.4</c:v>
                </c:pt>
                <c:pt idx="260">
                  <c:v>60.1</c:v>
                </c:pt>
                <c:pt idx="261">
                  <c:v>58.9</c:v>
                </c:pt>
                <c:pt idx="262">
                  <c:v>59.8</c:v>
                </c:pt>
                <c:pt idx="263">
                  <c:v>61.6</c:v>
                </c:pt>
                <c:pt idx="264">
                  <c:v>58.2</c:v>
                </c:pt>
                <c:pt idx="265">
                  <c:v>54.3</c:v>
                </c:pt>
                <c:pt idx="266">
                  <c:v>53.9</c:v>
                </c:pt>
                <c:pt idx="267">
                  <c:v>52.6</c:v>
                </c:pt>
                <c:pt idx="268">
                  <c:v>52.8</c:v>
                </c:pt>
                <c:pt idx="269">
                  <c:v>53.3</c:v>
                </c:pt>
                <c:pt idx="270">
                  <c:v>54.4</c:v>
                </c:pt>
                <c:pt idx="271">
                  <c:v>52.9</c:v>
                </c:pt>
                <c:pt idx="272">
                  <c:v>51.5</c:v>
                </c:pt>
                <c:pt idx="273">
                  <c:v>50.4</c:v>
                </c:pt>
                <c:pt idx="274">
                  <c:v>52.1</c:v>
                </c:pt>
                <c:pt idx="275">
                  <c:v>50.1</c:v>
                </c:pt>
                <c:pt idx="276">
                  <c:v>49</c:v>
                </c:pt>
                <c:pt idx="277">
                  <c:v>49.9</c:v>
                </c:pt>
                <c:pt idx="278">
                  <c:v>52.1</c:v>
                </c:pt>
                <c:pt idx="279">
                  <c:v>54.7</c:v>
                </c:pt>
                <c:pt idx="280">
                  <c:v>55.8</c:v>
                </c:pt>
                <c:pt idx="281">
                  <c:v>55.1</c:v>
                </c:pt>
                <c:pt idx="282">
                  <c:v>56.3</c:v>
                </c:pt>
                <c:pt idx="283">
                  <c:v>55.9</c:v>
                </c:pt>
                <c:pt idx="284">
                  <c:v>51.2</c:v>
                </c:pt>
                <c:pt idx="285">
                  <c:v>53.4</c:v>
                </c:pt>
                <c:pt idx="286">
                  <c:v>54.2</c:v>
                </c:pt>
                <c:pt idx="287">
                  <c:v>55.5</c:v>
                </c:pt>
                <c:pt idx="288">
                  <c:v>59</c:v>
                </c:pt>
                <c:pt idx="289">
                  <c:v>59.8</c:v>
                </c:pt>
                <c:pt idx="290">
                  <c:v>64.5</c:v>
                </c:pt>
                <c:pt idx="291">
                  <c:v>61.7</c:v>
                </c:pt>
                <c:pt idx="292">
                  <c:v>57.4</c:v>
                </c:pt>
                <c:pt idx="293">
                  <c:v>61.5</c:v>
                </c:pt>
                <c:pt idx="294">
                  <c:v>60.4</c:v>
                </c:pt>
                <c:pt idx="295">
                  <c:v>60.9</c:v>
                </c:pt>
                <c:pt idx="296">
                  <c:v>60.7</c:v>
                </c:pt>
                <c:pt idx="297">
                  <c:v>64.8</c:v>
                </c:pt>
                <c:pt idx="298">
                  <c:v>63.7</c:v>
                </c:pt>
                <c:pt idx="299">
                  <c:v>63.2</c:v>
                </c:pt>
                <c:pt idx="300">
                  <c:v>66.8</c:v>
                </c:pt>
                <c:pt idx="301">
                  <c:v>66.5</c:v>
                </c:pt>
                <c:pt idx="302">
                  <c:v>64.900000000000006</c:v>
                </c:pt>
                <c:pt idx="303">
                  <c:v>61.6</c:v>
                </c:pt>
                <c:pt idx="304">
                  <c:v>62.7</c:v>
                </c:pt>
                <c:pt idx="305">
                  <c:v>62.7</c:v>
                </c:pt>
                <c:pt idx="306">
                  <c:v>64.599999999999994</c:v>
                </c:pt>
                <c:pt idx="307">
                  <c:v>58.9</c:v>
                </c:pt>
                <c:pt idx="308">
                  <c:v>63.8</c:v>
                </c:pt>
                <c:pt idx="309">
                  <c:v>61.1</c:v>
                </c:pt>
                <c:pt idx="310">
                  <c:v>59.1</c:v>
                </c:pt>
                <c:pt idx="311">
                  <c:v>60.9</c:v>
                </c:pt>
                <c:pt idx="312">
                  <c:v>52.5</c:v>
                </c:pt>
                <c:pt idx="313">
                  <c:v>57</c:v>
                </c:pt>
                <c:pt idx="314">
                  <c:v>55.9</c:v>
                </c:pt>
                <c:pt idx="315">
                  <c:v>56.6</c:v>
                </c:pt>
                <c:pt idx="316">
                  <c:v>53.5</c:v>
                </c:pt>
                <c:pt idx="317">
                  <c:v>52.5</c:v>
                </c:pt>
                <c:pt idx="318">
                  <c:v>50.7</c:v>
                </c:pt>
                <c:pt idx="319">
                  <c:v>50.5</c:v>
                </c:pt>
                <c:pt idx="320">
                  <c:v>46.4</c:v>
                </c:pt>
                <c:pt idx="321">
                  <c:v>47.5</c:v>
                </c:pt>
                <c:pt idx="322">
                  <c:v>48.1</c:v>
                </c:pt>
                <c:pt idx="323">
                  <c:v>47.8</c:v>
                </c:pt>
                <c:pt idx="324">
                  <c:v>47.6</c:v>
                </c:pt>
                <c:pt idx="325">
                  <c:v>52.9</c:v>
                </c:pt>
                <c:pt idx="326">
                  <c:v>50.8</c:v>
                </c:pt>
                <c:pt idx="327">
                  <c:v>42.3</c:v>
                </c:pt>
                <c:pt idx="328">
                  <c:v>27</c:v>
                </c:pt>
                <c:pt idx="329">
                  <c:v>32.299999999999997</c:v>
                </c:pt>
                <c:pt idx="330">
                  <c:v>56.8</c:v>
                </c:pt>
                <c:pt idx="331">
                  <c:v>60.3</c:v>
                </c:pt>
                <c:pt idx="332">
                  <c:v>65.400000000000006</c:v>
                </c:pt>
                <c:pt idx="333">
                  <c:v>59.8</c:v>
                </c:pt>
                <c:pt idx="334">
                  <c:v>67.3</c:v>
                </c:pt>
                <c:pt idx="335">
                  <c:v>65.099999999999994</c:v>
                </c:pt>
                <c:pt idx="336">
                  <c:v>67.400000000000006</c:v>
                </c:pt>
                <c:pt idx="337">
                  <c:v>63.5</c:v>
                </c:pt>
                <c:pt idx="338">
                  <c:v>66.400000000000006</c:v>
                </c:pt>
                <c:pt idx="339">
                  <c:v>66.900000000000006</c:v>
                </c:pt>
                <c:pt idx="340">
                  <c:v>64.3</c:v>
                </c:pt>
                <c:pt idx="341">
                  <c:v>66.3</c:v>
                </c:pt>
                <c:pt idx="342">
                  <c:v>66.400000000000006</c:v>
                </c:pt>
                <c:pt idx="343">
                  <c:v>65</c:v>
                </c:pt>
                <c:pt idx="344">
                  <c:v>65.5</c:v>
                </c:pt>
                <c:pt idx="345">
                  <c:v>64.400000000000006</c:v>
                </c:pt>
                <c:pt idx="346">
                  <c:v>60.6</c:v>
                </c:pt>
                <c:pt idx="347">
                  <c:v>61.4</c:v>
                </c:pt>
                <c:pt idx="348">
                  <c:v>61</c:v>
                </c:pt>
                <c:pt idx="349">
                  <c:v>57.9</c:v>
                </c:pt>
                <c:pt idx="350">
                  <c:v>61.7</c:v>
                </c:pt>
                <c:pt idx="351">
                  <c:v>53.8</c:v>
                </c:pt>
                <c:pt idx="352">
                  <c:v>53.5</c:v>
                </c:pt>
                <c:pt idx="353">
                  <c:v>55.1</c:v>
                </c:pt>
                <c:pt idx="354">
                  <c:v>49.2</c:v>
                </c:pt>
                <c:pt idx="355">
                  <c:v>48</c:v>
                </c:pt>
                <c:pt idx="356">
                  <c:v>51.3</c:v>
                </c:pt>
                <c:pt idx="357">
                  <c:v>51.3</c:v>
                </c:pt>
              </c:numCache>
            </c:numRef>
          </c:val>
          <c:smooth val="0"/>
          <c:extLst>
            <c:ext xmlns:c16="http://schemas.microsoft.com/office/drawing/2014/chart" uri="{C3380CC4-5D6E-409C-BE32-E72D297353CC}">
              <c16:uniqueId val="{00000001-3376-46F2-9F51-B0A1A45D2CA0}"/>
            </c:ext>
          </c:extLst>
        </c:ser>
        <c:dLbls>
          <c:showLegendKey val="0"/>
          <c:showVal val="0"/>
          <c:showCatName val="0"/>
          <c:showSerName val="0"/>
          <c:showPercent val="0"/>
          <c:showBubbleSize val="0"/>
        </c:dLbls>
        <c:marker val="1"/>
        <c:smooth val="0"/>
        <c:axId val="733042592"/>
        <c:axId val="733042264"/>
      </c:lineChart>
      <c:dateAx>
        <c:axId val="733057680"/>
        <c:scaling>
          <c:orientation val="minMax"/>
          <c:min val="35034"/>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crossAx val="733048496"/>
        <c:crosses val="autoZero"/>
        <c:auto val="1"/>
        <c:lblOffset val="100"/>
        <c:baseTimeUnit val="months"/>
        <c:majorUnit val="12"/>
        <c:majorTimeUnit val="months"/>
      </c:dateAx>
      <c:valAx>
        <c:axId val="733048496"/>
        <c:scaling>
          <c:orientation val="minMax"/>
          <c:max val="0.85000000000000009"/>
          <c:min val="5.000000000000001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crossAx val="733057680"/>
        <c:crosses val="autoZero"/>
        <c:crossBetween val="between"/>
      </c:valAx>
      <c:valAx>
        <c:axId val="733042264"/>
        <c:scaling>
          <c:orientation val="minMax"/>
          <c:max val="75"/>
          <c:min val="3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crossAx val="733042592"/>
        <c:crosses val="max"/>
        <c:crossBetween val="between"/>
      </c:valAx>
      <c:dateAx>
        <c:axId val="733042592"/>
        <c:scaling>
          <c:orientation val="minMax"/>
        </c:scaling>
        <c:delete val="1"/>
        <c:axPos val="b"/>
        <c:numFmt formatCode="m/d/yyyy" sourceLinked="1"/>
        <c:majorTickMark val="out"/>
        <c:minorTickMark val="none"/>
        <c:tickLblPos val="nextTo"/>
        <c:crossAx val="733042264"/>
        <c:crosses val="autoZero"/>
        <c:auto val="1"/>
        <c:lblOffset val="100"/>
        <c:baseTimeUnit val="months"/>
      </c:dateAx>
      <c:spPr>
        <a:noFill/>
        <a:ln>
          <a:noFill/>
        </a:ln>
        <a:effectLst/>
      </c:spPr>
    </c:plotArea>
    <c:legend>
      <c:legendPos val="b"/>
      <c:layout>
        <c:manualLayout>
          <c:xMode val="edge"/>
          <c:yMode val="edge"/>
          <c:x val="0.195555300488154"/>
          <c:y val="0.95430626205928781"/>
          <c:w val="0.60888930778336559"/>
          <c:h val="4.56937379407121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Polly Rounded" panose="0000050000000000000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a:ea typeface="+mn-ea"/>
                <a:cs typeface="+mn-cs"/>
              </a:defRPr>
            </a:pPr>
            <a:r>
              <a:rPr lang="en-US"/>
              <a:t>Global Equities tightly follow Global PMIs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a:ea typeface="+mn-ea"/>
              <a:cs typeface="+mn-cs"/>
            </a:defRPr>
          </a:pPr>
          <a:endParaRPr lang="en-US"/>
        </a:p>
      </c:txPr>
    </c:title>
    <c:autoTitleDeleted val="0"/>
    <c:plotArea>
      <c:layout>
        <c:manualLayout>
          <c:layoutTarget val="inner"/>
          <c:xMode val="edge"/>
          <c:yMode val="edge"/>
          <c:x val="3.3050232337342236E-2"/>
          <c:y val="5.8034493367105942E-2"/>
          <c:w val="0.93249325728105248"/>
          <c:h val="0.68530206147268735"/>
        </c:manualLayout>
      </c:layout>
      <c:lineChart>
        <c:grouping val="standard"/>
        <c:varyColors val="0"/>
        <c:ser>
          <c:idx val="0"/>
          <c:order val="0"/>
          <c:tx>
            <c:strRef>
              <c:f>Sheet1!$C$4</c:f>
              <c:strCache>
                <c:ptCount val="1"/>
                <c:pt idx="0">
                  <c:v>Global PMI</c:v>
                </c:pt>
              </c:strCache>
            </c:strRef>
          </c:tx>
          <c:spPr>
            <a:ln w="28575" cap="rnd">
              <a:solidFill>
                <a:schemeClr val="accent1"/>
              </a:solidFill>
              <a:round/>
            </a:ln>
            <a:effectLst/>
          </c:spPr>
          <c:marker>
            <c:symbol val="none"/>
          </c:marker>
          <c:cat>
            <c:numRef>
              <c:f>Sheet1!$A$17:$A$294</c:f>
              <c:numCache>
                <c:formatCode>m/d/yyyy</c:formatCode>
                <c:ptCount val="278"/>
                <c:pt idx="0">
                  <c:v>36525</c:v>
                </c:pt>
                <c:pt idx="1">
                  <c:v>36556</c:v>
                </c:pt>
                <c:pt idx="2">
                  <c:v>36585</c:v>
                </c:pt>
                <c:pt idx="3">
                  <c:v>36616</c:v>
                </c:pt>
                <c:pt idx="4">
                  <c:v>36644</c:v>
                </c:pt>
                <c:pt idx="5">
                  <c:v>36677</c:v>
                </c:pt>
                <c:pt idx="6">
                  <c:v>36707</c:v>
                </c:pt>
                <c:pt idx="7">
                  <c:v>36738</c:v>
                </c:pt>
                <c:pt idx="8">
                  <c:v>36769</c:v>
                </c:pt>
                <c:pt idx="9">
                  <c:v>36798</c:v>
                </c:pt>
                <c:pt idx="10">
                  <c:v>36830</c:v>
                </c:pt>
                <c:pt idx="11">
                  <c:v>36860</c:v>
                </c:pt>
                <c:pt idx="12">
                  <c:v>36889</c:v>
                </c:pt>
                <c:pt idx="13">
                  <c:v>36922</c:v>
                </c:pt>
                <c:pt idx="14">
                  <c:v>36950</c:v>
                </c:pt>
                <c:pt idx="15">
                  <c:v>36980</c:v>
                </c:pt>
                <c:pt idx="16">
                  <c:v>37011</c:v>
                </c:pt>
                <c:pt idx="17">
                  <c:v>37042</c:v>
                </c:pt>
                <c:pt idx="18">
                  <c:v>37071</c:v>
                </c:pt>
                <c:pt idx="19">
                  <c:v>37103</c:v>
                </c:pt>
                <c:pt idx="20">
                  <c:v>37134</c:v>
                </c:pt>
                <c:pt idx="21">
                  <c:v>37162</c:v>
                </c:pt>
                <c:pt idx="22">
                  <c:v>37195</c:v>
                </c:pt>
                <c:pt idx="23">
                  <c:v>37225</c:v>
                </c:pt>
                <c:pt idx="24">
                  <c:v>37256</c:v>
                </c:pt>
                <c:pt idx="25">
                  <c:v>37287</c:v>
                </c:pt>
                <c:pt idx="26">
                  <c:v>37315</c:v>
                </c:pt>
                <c:pt idx="27">
                  <c:v>37344</c:v>
                </c:pt>
                <c:pt idx="28">
                  <c:v>37376</c:v>
                </c:pt>
                <c:pt idx="29">
                  <c:v>37407</c:v>
                </c:pt>
                <c:pt idx="30">
                  <c:v>37435</c:v>
                </c:pt>
                <c:pt idx="31">
                  <c:v>37468</c:v>
                </c:pt>
                <c:pt idx="32">
                  <c:v>37498</c:v>
                </c:pt>
                <c:pt idx="33">
                  <c:v>37529</c:v>
                </c:pt>
                <c:pt idx="34">
                  <c:v>37560</c:v>
                </c:pt>
                <c:pt idx="35">
                  <c:v>37589</c:v>
                </c:pt>
                <c:pt idx="36">
                  <c:v>37621</c:v>
                </c:pt>
                <c:pt idx="37">
                  <c:v>37652</c:v>
                </c:pt>
                <c:pt idx="38">
                  <c:v>37680</c:v>
                </c:pt>
                <c:pt idx="39">
                  <c:v>37711</c:v>
                </c:pt>
                <c:pt idx="40">
                  <c:v>37741</c:v>
                </c:pt>
                <c:pt idx="41">
                  <c:v>37771</c:v>
                </c:pt>
                <c:pt idx="42">
                  <c:v>37802</c:v>
                </c:pt>
                <c:pt idx="43">
                  <c:v>37833</c:v>
                </c:pt>
                <c:pt idx="44">
                  <c:v>37862</c:v>
                </c:pt>
                <c:pt idx="45">
                  <c:v>37894</c:v>
                </c:pt>
                <c:pt idx="46">
                  <c:v>37925</c:v>
                </c:pt>
                <c:pt idx="47">
                  <c:v>37953</c:v>
                </c:pt>
                <c:pt idx="48">
                  <c:v>37986</c:v>
                </c:pt>
                <c:pt idx="49">
                  <c:v>38016</c:v>
                </c:pt>
                <c:pt idx="50">
                  <c:v>38044</c:v>
                </c:pt>
                <c:pt idx="51">
                  <c:v>38077</c:v>
                </c:pt>
                <c:pt idx="52">
                  <c:v>38107</c:v>
                </c:pt>
                <c:pt idx="53">
                  <c:v>38138</c:v>
                </c:pt>
                <c:pt idx="54">
                  <c:v>38168</c:v>
                </c:pt>
                <c:pt idx="55">
                  <c:v>38198</c:v>
                </c:pt>
                <c:pt idx="56">
                  <c:v>38230</c:v>
                </c:pt>
                <c:pt idx="57">
                  <c:v>38260</c:v>
                </c:pt>
                <c:pt idx="58">
                  <c:v>38289</c:v>
                </c:pt>
                <c:pt idx="59">
                  <c:v>38321</c:v>
                </c:pt>
                <c:pt idx="60">
                  <c:v>38352</c:v>
                </c:pt>
                <c:pt idx="61">
                  <c:v>38383</c:v>
                </c:pt>
                <c:pt idx="62">
                  <c:v>38411</c:v>
                </c:pt>
                <c:pt idx="63">
                  <c:v>38442</c:v>
                </c:pt>
                <c:pt idx="64">
                  <c:v>38471</c:v>
                </c:pt>
                <c:pt idx="65">
                  <c:v>38503</c:v>
                </c:pt>
                <c:pt idx="66">
                  <c:v>38533</c:v>
                </c:pt>
                <c:pt idx="67">
                  <c:v>38562</c:v>
                </c:pt>
                <c:pt idx="68">
                  <c:v>38595</c:v>
                </c:pt>
                <c:pt idx="69">
                  <c:v>38625</c:v>
                </c:pt>
                <c:pt idx="70">
                  <c:v>38656</c:v>
                </c:pt>
                <c:pt idx="71">
                  <c:v>38686</c:v>
                </c:pt>
                <c:pt idx="72">
                  <c:v>38716</c:v>
                </c:pt>
                <c:pt idx="73">
                  <c:v>38748</c:v>
                </c:pt>
                <c:pt idx="74">
                  <c:v>38776</c:v>
                </c:pt>
                <c:pt idx="75">
                  <c:v>38807</c:v>
                </c:pt>
                <c:pt idx="76">
                  <c:v>38835</c:v>
                </c:pt>
                <c:pt idx="77">
                  <c:v>38868</c:v>
                </c:pt>
                <c:pt idx="78">
                  <c:v>38898</c:v>
                </c:pt>
                <c:pt idx="79">
                  <c:v>38929</c:v>
                </c:pt>
                <c:pt idx="80">
                  <c:v>38960</c:v>
                </c:pt>
                <c:pt idx="81">
                  <c:v>38989</c:v>
                </c:pt>
                <c:pt idx="82">
                  <c:v>39021</c:v>
                </c:pt>
                <c:pt idx="83">
                  <c:v>39051</c:v>
                </c:pt>
                <c:pt idx="84">
                  <c:v>39080</c:v>
                </c:pt>
                <c:pt idx="85">
                  <c:v>39113</c:v>
                </c:pt>
                <c:pt idx="86">
                  <c:v>39141</c:v>
                </c:pt>
                <c:pt idx="87">
                  <c:v>39171</c:v>
                </c:pt>
                <c:pt idx="88">
                  <c:v>39202</c:v>
                </c:pt>
                <c:pt idx="89">
                  <c:v>39233</c:v>
                </c:pt>
                <c:pt idx="90">
                  <c:v>39262</c:v>
                </c:pt>
                <c:pt idx="91">
                  <c:v>39294</c:v>
                </c:pt>
                <c:pt idx="92">
                  <c:v>39325</c:v>
                </c:pt>
                <c:pt idx="93">
                  <c:v>39353</c:v>
                </c:pt>
                <c:pt idx="94">
                  <c:v>39386</c:v>
                </c:pt>
                <c:pt idx="95">
                  <c:v>39416</c:v>
                </c:pt>
                <c:pt idx="96">
                  <c:v>39447</c:v>
                </c:pt>
                <c:pt idx="97">
                  <c:v>39478</c:v>
                </c:pt>
                <c:pt idx="98">
                  <c:v>39507</c:v>
                </c:pt>
                <c:pt idx="99">
                  <c:v>39538</c:v>
                </c:pt>
                <c:pt idx="100">
                  <c:v>39568</c:v>
                </c:pt>
                <c:pt idx="101">
                  <c:v>39598</c:v>
                </c:pt>
                <c:pt idx="102">
                  <c:v>39629</c:v>
                </c:pt>
                <c:pt idx="103">
                  <c:v>39660</c:v>
                </c:pt>
                <c:pt idx="104">
                  <c:v>39689</c:v>
                </c:pt>
                <c:pt idx="105">
                  <c:v>39721</c:v>
                </c:pt>
                <c:pt idx="106">
                  <c:v>39752</c:v>
                </c:pt>
                <c:pt idx="107">
                  <c:v>39780</c:v>
                </c:pt>
                <c:pt idx="108">
                  <c:v>39813</c:v>
                </c:pt>
                <c:pt idx="109">
                  <c:v>39843</c:v>
                </c:pt>
                <c:pt idx="110">
                  <c:v>39871</c:v>
                </c:pt>
                <c:pt idx="111">
                  <c:v>39903</c:v>
                </c:pt>
                <c:pt idx="112">
                  <c:v>39933</c:v>
                </c:pt>
                <c:pt idx="113">
                  <c:v>39962</c:v>
                </c:pt>
                <c:pt idx="114">
                  <c:v>39994</c:v>
                </c:pt>
                <c:pt idx="115">
                  <c:v>40025</c:v>
                </c:pt>
                <c:pt idx="116">
                  <c:v>40056</c:v>
                </c:pt>
                <c:pt idx="117">
                  <c:v>40086</c:v>
                </c:pt>
                <c:pt idx="118">
                  <c:v>40116</c:v>
                </c:pt>
                <c:pt idx="119">
                  <c:v>40147</c:v>
                </c:pt>
                <c:pt idx="120">
                  <c:v>40178</c:v>
                </c:pt>
                <c:pt idx="121">
                  <c:v>40207</c:v>
                </c:pt>
                <c:pt idx="122">
                  <c:v>40235</c:v>
                </c:pt>
                <c:pt idx="123">
                  <c:v>40268</c:v>
                </c:pt>
                <c:pt idx="124">
                  <c:v>40298</c:v>
                </c:pt>
                <c:pt idx="125">
                  <c:v>40329</c:v>
                </c:pt>
                <c:pt idx="126">
                  <c:v>40359</c:v>
                </c:pt>
                <c:pt idx="127">
                  <c:v>40389</c:v>
                </c:pt>
                <c:pt idx="128">
                  <c:v>40421</c:v>
                </c:pt>
                <c:pt idx="129">
                  <c:v>40451</c:v>
                </c:pt>
                <c:pt idx="130">
                  <c:v>40480</c:v>
                </c:pt>
                <c:pt idx="131">
                  <c:v>40512</c:v>
                </c:pt>
                <c:pt idx="132">
                  <c:v>40543</c:v>
                </c:pt>
                <c:pt idx="133">
                  <c:v>40574</c:v>
                </c:pt>
                <c:pt idx="134">
                  <c:v>40602</c:v>
                </c:pt>
                <c:pt idx="135">
                  <c:v>40633</c:v>
                </c:pt>
                <c:pt idx="136">
                  <c:v>40662</c:v>
                </c:pt>
                <c:pt idx="137">
                  <c:v>40694</c:v>
                </c:pt>
                <c:pt idx="138">
                  <c:v>40724</c:v>
                </c:pt>
                <c:pt idx="139">
                  <c:v>40753</c:v>
                </c:pt>
                <c:pt idx="140">
                  <c:v>40786</c:v>
                </c:pt>
                <c:pt idx="141">
                  <c:v>40816</c:v>
                </c:pt>
                <c:pt idx="142">
                  <c:v>40847</c:v>
                </c:pt>
                <c:pt idx="143">
                  <c:v>40877</c:v>
                </c:pt>
                <c:pt idx="144">
                  <c:v>40907</c:v>
                </c:pt>
                <c:pt idx="145">
                  <c:v>40939</c:v>
                </c:pt>
                <c:pt idx="146">
                  <c:v>40968</c:v>
                </c:pt>
                <c:pt idx="147">
                  <c:v>40998</c:v>
                </c:pt>
                <c:pt idx="148">
                  <c:v>41029</c:v>
                </c:pt>
                <c:pt idx="149">
                  <c:v>41060</c:v>
                </c:pt>
                <c:pt idx="150">
                  <c:v>41089</c:v>
                </c:pt>
                <c:pt idx="151">
                  <c:v>41121</c:v>
                </c:pt>
                <c:pt idx="152">
                  <c:v>41152</c:v>
                </c:pt>
                <c:pt idx="153">
                  <c:v>41180</c:v>
                </c:pt>
                <c:pt idx="154">
                  <c:v>41213</c:v>
                </c:pt>
                <c:pt idx="155">
                  <c:v>41243</c:v>
                </c:pt>
                <c:pt idx="156">
                  <c:v>41274</c:v>
                </c:pt>
                <c:pt idx="157">
                  <c:v>41305</c:v>
                </c:pt>
                <c:pt idx="158">
                  <c:v>41333</c:v>
                </c:pt>
                <c:pt idx="159">
                  <c:v>41362</c:v>
                </c:pt>
                <c:pt idx="160">
                  <c:v>41394</c:v>
                </c:pt>
                <c:pt idx="161">
                  <c:v>41425</c:v>
                </c:pt>
                <c:pt idx="162">
                  <c:v>41453</c:v>
                </c:pt>
                <c:pt idx="163">
                  <c:v>41486</c:v>
                </c:pt>
                <c:pt idx="164">
                  <c:v>41516</c:v>
                </c:pt>
                <c:pt idx="165">
                  <c:v>41547</c:v>
                </c:pt>
                <c:pt idx="166">
                  <c:v>41578</c:v>
                </c:pt>
                <c:pt idx="167">
                  <c:v>41607</c:v>
                </c:pt>
                <c:pt idx="168">
                  <c:v>41639</c:v>
                </c:pt>
                <c:pt idx="169">
                  <c:v>41670</c:v>
                </c:pt>
                <c:pt idx="170">
                  <c:v>41698</c:v>
                </c:pt>
                <c:pt idx="171">
                  <c:v>41729</c:v>
                </c:pt>
                <c:pt idx="172">
                  <c:v>41759</c:v>
                </c:pt>
                <c:pt idx="173">
                  <c:v>41789</c:v>
                </c:pt>
                <c:pt idx="174">
                  <c:v>41820</c:v>
                </c:pt>
                <c:pt idx="175">
                  <c:v>41851</c:v>
                </c:pt>
                <c:pt idx="176">
                  <c:v>41880</c:v>
                </c:pt>
                <c:pt idx="177">
                  <c:v>41912</c:v>
                </c:pt>
                <c:pt idx="178">
                  <c:v>41943</c:v>
                </c:pt>
                <c:pt idx="179">
                  <c:v>41971</c:v>
                </c:pt>
                <c:pt idx="180">
                  <c:v>42004</c:v>
                </c:pt>
                <c:pt idx="181">
                  <c:v>42034</c:v>
                </c:pt>
                <c:pt idx="182">
                  <c:v>42062</c:v>
                </c:pt>
                <c:pt idx="183">
                  <c:v>42094</c:v>
                </c:pt>
                <c:pt idx="184">
                  <c:v>42124</c:v>
                </c:pt>
                <c:pt idx="185">
                  <c:v>42153</c:v>
                </c:pt>
                <c:pt idx="186">
                  <c:v>42185</c:v>
                </c:pt>
                <c:pt idx="187">
                  <c:v>42216</c:v>
                </c:pt>
                <c:pt idx="188">
                  <c:v>42247</c:v>
                </c:pt>
                <c:pt idx="189">
                  <c:v>42277</c:v>
                </c:pt>
                <c:pt idx="190">
                  <c:v>42307</c:v>
                </c:pt>
                <c:pt idx="191">
                  <c:v>42338</c:v>
                </c:pt>
                <c:pt idx="192">
                  <c:v>42369</c:v>
                </c:pt>
                <c:pt idx="193">
                  <c:v>42398</c:v>
                </c:pt>
                <c:pt idx="194">
                  <c:v>42429</c:v>
                </c:pt>
                <c:pt idx="195">
                  <c:v>42460</c:v>
                </c:pt>
                <c:pt idx="196">
                  <c:v>42489</c:v>
                </c:pt>
                <c:pt idx="197">
                  <c:v>42521</c:v>
                </c:pt>
                <c:pt idx="198">
                  <c:v>42551</c:v>
                </c:pt>
                <c:pt idx="199">
                  <c:v>42580</c:v>
                </c:pt>
                <c:pt idx="200">
                  <c:v>42613</c:v>
                </c:pt>
                <c:pt idx="201">
                  <c:v>42643</c:v>
                </c:pt>
                <c:pt idx="202">
                  <c:v>42674</c:v>
                </c:pt>
                <c:pt idx="203">
                  <c:v>42704</c:v>
                </c:pt>
                <c:pt idx="204">
                  <c:v>42734</c:v>
                </c:pt>
                <c:pt idx="205">
                  <c:v>42766</c:v>
                </c:pt>
                <c:pt idx="206">
                  <c:v>42794</c:v>
                </c:pt>
                <c:pt idx="207">
                  <c:v>42825</c:v>
                </c:pt>
                <c:pt idx="208">
                  <c:v>42853</c:v>
                </c:pt>
                <c:pt idx="209">
                  <c:v>42886</c:v>
                </c:pt>
                <c:pt idx="210">
                  <c:v>42916</c:v>
                </c:pt>
                <c:pt idx="211">
                  <c:v>42947</c:v>
                </c:pt>
                <c:pt idx="212">
                  <c:v>42978</c:v>
                </c:pt>
                <c:pt idx="213">
                  <c:v>43007</c:v>
                </c:pt>
                <c:pt idx="214">
                  <c:v>43039</c:v>
                </c:pt>
                <c:pt idx="215">
                  <c:v>43069</c:v>
                </c:pt>
                <c:pt idx="216">
                  <c:v>43098</c:v>
                </c:pt>
                <c:pt idx="217">
                  <c:v>43131</c:v>
                </c:pt>
                <c:pt idx="218">
                  <c:v>43159</c:v>
                </c:pt>
                <c:pt idx="219">
                  <c:v>43189</c:v>
                </c:pt>
                <c:pt idx="220">
                  <c:v>43220</c:v>
                </c:pt>
                <c:pt idx="221">
                  <c:v>43251</c:v>
                </c:pt>
                <c:pt idx="222">
                  <c:v>43280</c:v>
                </c:pt>
                <c:pt idx="223">
                  <c:v>43312</c:v>
                </c:pt>
                <c:pt idx="224">
                  <c:v>43343</c:v>
                </c:pt>
                <c:pt idx="225">
                  <c:v>43371</c:v>
                </c:pt>
                <c:pt idx="226">
                  <c:v>43404</c:v>
                </c:pt>
                <c:pt idx="227">
                  <c:v>43434</c:v>
                </c:pt>
                <c:pt idx="228">
                  <c:v>43465</c:v>
                </c:pt>
                <c:pt idx="229">
                  <c:v>43496</c:v>
                </c:pt>
                <c:pt idx="230">
                  <c:v>43524</c:v>
                </c:pt>
                <c:pt idx="231">
                  <c:v>43553</c:v>
                </c:pt>
                <c:pt idx="232">
                  <c:v>43585</c:v>
                </c:pt>
                <c:pt idx="233">
                  <c:v>43616</c:v>
                </c:pt>
                <c:pt idx="234">
                  <c:v>43644</c:v>
                </c:pt>
                <c:pt idx="235">
                  <c:v>43677</c:v>
                </c:pt>
                <c:pt idx="236">
                  <c:v>43707</c:v>
                </c:pt>
                <c:pt idx="237">
                  <c:v>43738</c:v>
                </c:pt>
                <c:pt idx="238">
                  <c:v>43769</c:v>
                </c:pt>
                <c:pt idx="239">
                  <c:v>43798</c:v>
                </c:pt>
                <c:pt idx="240">
                  <c:v>43830</c:v>
                </c:pt>
                <c:pt idx="241">
                  <c:v>43861</c:v>
                </c:pt>
                <c:pt idx="242">
                  <c:v>43889</c:v>
                </c:pt>
                <c:pt idx="243">
                  <c:v>43921</c:v>
                </c:pt>
                <c:pt idx="244">
                  <c:v>43951</c:v>
                </c:pt>
                <c:pt idx="245">
                  <c:v>43980</c:v>
                </c:pt>
                <c:pt idx="246">
                  <c:v>44012</c:v>
                </c:pt>
                <c:pt idx="247">
                  <c:v>44043</c:v>
                </c:pt>
                <c:pt idx="248">
                  <c:v>44074</c:v>
                </c:pt>
                <c:pt idx="249">
                  <c:v>44104</c:v>
                </c:pt>
                <c:pt idx="250">
                  <c:v>44134</c:v>
                </c:pt>
                <c:pt idx="251">
                  <c:v>44165</c:v>
                </c:pt>
                <c:pt idx="252">
                  <c:v>44196</c:v>
                </c:pt>
                <c:pt idx="253">
                  <c:v>44225</c:v>
                </c:pt>
                <c:pt idx="254">
                  <c:v>44253</c:v>
                </c:pt>
                <c:pt idx="255">
                  <c:v>44286</c:v>
                </c:pt>
                <c:pt idx="256">
                  <c:v>44316</c:v>
                </c:pt>
                <c:pt idx="257">
                  <c:v>44347</c:v>
                </c:pt>
                <c:pt idx="258">
                  <c:v>44377</c:v>
                </c:pt>
                <c:pt idx="259">
                  <c:v>44407</c:v>
                </c:pt>
                <c:pt idx="260">
                  <c:v>44439</c:v>
                </c:pt>
                <c:pt idx="261">
                  <c:v>44469</c:v>
                </c:pt>
                <c:pt idx="262">
                  <c:v>44498</c:v>
                </c:pt>
                <c:pt idx="263">
                  <c:v>44530</c:v>
                </c:pt>
                <c:pt idx="264">
                  <c:v>44561</c:v>
                </c:pt>
                <c:pt idx="265">
                  <c:v>44592</c:v>
                </c:pt>
                <c:pt idx="266">
                  <c:v>44620</c:v>
                </c:pt>
                <c:pt idx="267">
                  <c:v>44651</c:v>
                </c:pt>
                <c:pt idx="268">
                  <c:v>44680</c:v>
                </c:pt>
                <c:pt idx="269">
                  <c:v>44712</c:v>
                </c:pt>
                <c:pt idx="270">
                  <c:v>44742</c:v>
                </c:pt>
                <c:pt idx="271">
                  <c:v>44771</c:v>
                </c:pt>
                <c:pt idx="272">
                  <c:v>44804</c:v>
                </c:pt>
              </c:numCache>
            </c:numRef>
          </c:cat>
          <c:val>
            <c:numRef>
              <c:f>Sheet1!$C$17:$C$294</c:f>
              <c:numCache>
                <c:formatCode>General</c:formatCode>
                <c:ptCount val="278"/>
                <c:pt idx="0">
                  <c:v>57.800000000000004</c:v>
                </c:pt>
                <c:pt idx="1">
                  <c:v>56.70000000000001</c:v>
                </c:pt>
                <c:pt idx="2">
                  <c:v>55.8</c:v>
                </c:pt>
                <c:pt idx="3">
                  <c:v>54.9</c:v>
                </c:pt>
                <c:pt idx="4">
                  <c:v>54.7</c:v>
                </c:pt>
                <c:pt idx="5">
                  <c:v>53.2</c:v>
                </c:pt>
                <c:pt idx="6">
                  <c:v>51.4</c:v>
                </c:pt>
                <c:pt idx="7">
                  <c:v>52.5</c:v>
                </c:pt>
                <c:pt idx="8">
                  <c:v>49.9</c:v>
                </c:pt>
                <c:pt idx="9">
                  <c:v>49.7</c:v>
                </c:pt>
                <c:pt idx="10">
                  <c:v>48.7</c:v>
                </c:pt>
                <c:pt idx="11">
                  <c:v>48.5</c:v>
                </c:pt>
                <c:pt idx="12">
                  <c:v>43.9</c:v>
                </c:pt>
                <c:pt idx="13">
                  <c:v>42.3</c:v>
                </c:pt>
                <c:pt idx="14">
                  <c:v>42.1</c:v>
                </c:pt>
                <c:pt idx="15">
                  <c:v>43.1</c:v>
                </c:pt>
                <c:pt idx="16">
                  <c:v>42.7</c:v>
                </c:pt>
                <c:pt idx="17">
                  <c:v>41.3</c:v>
                </c:pt>
                <c:pt idx="18">
                  <c:v>43.2</c:v>
                </c:pt>
                <c:pt idx="19">
                  <c:v>43.5</c:v>
                </c:pt>
                <c:pt idx="20">
                  <c:v>46.3</c:v>
                </c:pt>
                <c:pt idx="21">
                  <c:v>46.2</c:v>
                </c:pt>
                <c:pt idx="22">
                  <c:v>40.799999999999997</c:v>
                </c:pt>
                <c:pt idx="23">
                  <c:v>44.1</c:v>
                </c:pt>
                <c:pt idx="24">
                  <c:v>45.3</c:v>
                </c:pt>
                <c:pt idx="25">
                  <c:v>47.5</c:v>
                </c:pt>
                <c:pt idx="26">
                  <c:v>50.7</c:v>
                </c:pt>
                <c:pt idx="27">
                  <c:v>52.4</c:v>
                </c:pt>
                <c:pt idx="28">
                  <c:v>52.4</c:v>
                </c:pt>
                <c:pt idx="29">
                  <c:v>53.1</c:v>
                </c:pt>
                <c:pt idx="30">
                  <c:v>53.599999999999994</c:v>
                </c:pt>
                <c:pt idx="31">
                  <c:v>50.2</c:v>
                </c:pt>
                <c:pt idx="32">
                  <c:v>50.3</c:v>
                </c:pt>
                <c:pt idx="33">
                  <c:v>50.5</c:v>
                </c:pt>
                <c:pt idx="34">
                  <c:v>49</c:v>
                </c:pt>
                <c:pt idx="35">
                  <c:v>48.5</c:v>
                </c:pt>
                <c:pt idx="36">
                  <c:v>51.6</c:v>
                </c:pt>
                <c:pt idx="37">
                  <c:v>51.3</c:v>
                </c:pt>
                <c:pt idx="38">
                  <c:v>48.8</c:v>
                </c:pt>
                <c:pt idx="39">
                  <c:v>46.3</c:v>
                </c:pt>
                <c:pt idx="40">
                  <c:v>46.1</c:v>
                </c:pt>
                <c:pt idx="41">
                  <c:v>49</c:v>
                </c:pt>
                <c:pt idx="42">
                  <c:v>49</c:v>
                </c:pt>
                <c:pt idx="43">
                  <c:v>51</c:v>
                </c:pt>
                <c:pt idx="44">
                  <c:v>53.2</c:v>
                </c:pt>
                <c:pt idx="45">
                  <c:v>52.4</c:v>
                </c:pt>
                <c:pt idx="46">
                  <c:v>55.199999999999996</c:v>
                </c:pt>
                <c:pt idx="47">
                  <c:v>58.4</c:v>
                </c:pt>
                <c:pt idx="48">
                  <c:v>60.100000000000009</c:v>
                </c:pt>
                <c:pt idx="49">
                  <c:v>60.8</c:v>
                </c:pt>
                <c:pt idx="50">
                  <c:v>59.9</c:v>
                </c:pt>
                <c:pt idx="51">
                  <c:v>60.6</c:v>
                </c:pt>
                <c:pt idx="52">
                  <c:v>57.760000000000005</c:v>
                </c:pt>
                <c:pt idx="53">
                  <c:v>58.199999999999996</c:v>
                </c:pt>
                <c:pt idx="54">
                  <c:v>58.5</c:v>
                </c:pt>
                <c:pt idx="55">
                  <c:v>58.34</c:v>
                </c:pt>
                <c:pt idx="56">
                  <c:v>56.86</c:v>
                </c:pt>
                <c:pt idx="57">
                  <c:v>56.04</c:v>
                </c:pt>
                <c:pt idx="58">
                  <c:v>55.379999999999995</c:v>
                </c:pt>
                <c:pt idx="59">
                  <c:v>55</c:v>
                </c:pt>
                <c:pt idx="60">
                  <c:v>55.32</c:v>
                </c:pt>
                <c:pt idx="61">
                  <c:v>55.037500000000001</c:v>
                </c:pt>
                <c:pt idx="62">
                  <c:v>54.42499999999999</c:v>
                </c:pt>
                <c:pt idx="63">
                  <c:v>55.712499999999991</c:v>
                </c:pt>
                <c:pt idx="64">
                  <c:v>53.637500000000003</c:v>
                </c:pt>
                <c:pt idx="65">
                  <c:v>51.312499999999993</c:v>
                </c:pt>
                <c:pt idx="66">
                  <c:v>51.337499999999999</c:v>
                </c:pt>
                <c:pt idx="67">
                  <c:v>51.762499999999996</c:v>
                </c:pt>
                <c:pt idx="68">
                  <c:v>52.374999999999993</c:v>
                </c:pt>
                <c:pt idx="69">
                  <c:v>54.962499999999999</c:v>
                </c:pt>
                <c:pt idx="70">
                  <c:v>55.037500000000001</c:v>
                </c:pt>
                <c:pt idx="71">
                  <c:v>54.749999999999993</c:v>
                </c:pt>
                <c:pt idx="72">
                  <c:v>54.075000000000003</c:v>
                </c:pt>
                <c:pt idx="73">
                  <c:v>53.287499999999994</c:v>
                </c:pt>
                <c:pt idx="74">
                  <c:v>53.412499999999994</c:v>
                </c:pt>
                <c:pt idx="75">
                  <c:v>54.224999999999994</c:v>
                </c:pt>
                <c:pt idx="76">
                  <c:v>56.287500000000001</c:v>
                </c:pt>
                <c:pt idx="77">
                  <c:v>54.437499999999993</c:v>
                </c:pt>
                <c:pt idx="78">
                  <c:v>53.837500000000006</c:v>
                </c:pt>
                <c:pt idx="79">
                  <c:v>53.599999999999994</c:v>
                </c:pt>
                <c:pt idx="80">
                  <c:v>54.249999999999993</c:v>
                </c:pt>
                <c:pt idx="81">
                  <c:v>54.949999999999989</c:v>
                </c:pt>
                <c:pt idx="82">
                  <c:v>53.862500000000004</c:v>
                </c:pt>
                <c:pt idx="83">
                  <c:v>53.624999999999993</c:v>
                </c:pt>
                <c:pt idx="84">
                  <c:v>53.949999999999996</c:v>
                </c:pt>
                <c:pt idx="85">
                  <c:v>52.724999999999994</c:v>
                </c:pt>
                <c:pt idx="86">
                  <c:v>52.599999999999994</c:v>
                </c:pt>
                <c:pt idx="87">
                  <c:v>53.550000000000004</c:v>
                </c:pt>
                <c:pt idx="88">
                  <c:v>55.274999999999999</c:v>
                </c:pt>
                <c:pt idx="89">
                  <c:v>54.075000000000003</c:v>
                </c:pt>
                <c:pt idx="90">
                  <c:v>53.812499999999993</c:v>
                </c:pt>
                <c:pt idx="91">
                  <c:v>53.012499999999996</c:v>
                </c:pt>
                <c:pt idx="92">
                  <c:v>52.587499999999999</c:v>
                </c:pt>
                <c:pt idx="93">
                  <c:v>53.162500000000001</c:v>
                </c:pt>
                <c:pt idx="94">
                  <c:v>51.612499999999997</c:v>
                </c:pt>
                <c:pt idx="95">
                  <c:v>52.537499999999987</c:v>
                </c:pt>
                <c:pt idx="96">
                  <c:v>52.162500000000001</c:v>
                </c:pt>
                <c:pt idx="97">
                  <c:v>52.112499999999997</c:v>
                </c:pt>
                <c:pt idx="98">
                  <c:v>51.225000000000001</c:v>
                </c:pt>
                <c:pt idx="99">
                  <c:v>53.362499999999997</c:v>
                </c:pt>
                <c:pt idx="100">
                  <c:v>53.424999999999997</c:v>
                </c:pt>
                <c:pt idx="101">
                  <c:v>51.037499999999994</c:v>
                </c:pt>
                <c:pt idx="102">
                  <c:v>50.924999999999997</c:v>
                </c:pt>
                <c:pt idx="103">
                  <c:v>49.1</c:v>
                </c:pt>
                <c:pt idx="104">
                  <c:v>48.349999999999994</c:v>
                </c:pt>
                <c:pt idx="105">
                  <c:v>47.5</c:v>
                </c:pt>
                <c:pt idx="106">
                  <c:v>41.887499999999996</c:v>
                </c:pt>
                <c:pt idx="107">
                  <c:v>38.23749999999999</c:v>
                </c:pt>
                <c:pt idx="108">
                  <c:v>36.712499999999991</c:v>
                </c:pt>
                <c:pt idx="109">
                  <c:v>38.574999999999996</c:v>
                </c:pt>
                <c:pt idx="110">
                  <c:v>41.23749999999999</c:v>
                </c:pt>
                <c:pt idx="111">
                  <c:v>41.899999999999991</c:v>
                </c:pt>
                <c:pt idx="112">
                  <c:v>44.124999999999993</c:v>
                </c:pt>
                <c:pt idx="113">
                  <c:v>45.8</c:v>
                </c:pt>
                <c:pt idx="114">
                  <c:v>48.25</c:v>
                </c:pt>
                <c:pt idx="115">
                  <c:v>50.324999999999996</c:v>
                </c:pt>
                <c:pt idx="116">
                  <c:v>52.562499999999993</c:v>
                </c:pt>
                <c:pt idx="117">
                  <c:v>53.612499999999997</c:v>
                </c:pt>
                <c:pt idx="118">
                  <c:v>55.024999999999991</c:v>
                </c:pt>
                <c:pt idx="119">
                  <c:v>55.099999999999994</c:v>
                </c:pt>
                <c:pt idx="120">
                  <c:v>55.637500000000003</c:v>
                </c:pt>
                <c:pt idx="121">
                  <c:v>56.199999999999996</c:v>
                </c:pt>
                <c:pt idx="122">
                  <c:v>54.362499999999997</c:v>
                </c:pt>
                <c:pt idx="123">
                  <c:v>56.400000000000006</c:v>
                </c:pt>
                <c:pt idx="124">
                  <c:v>56.924999999999997</c:v>
                </c:pt>
                <c:pt idx="125">
                  <c:v>56.224999999999994</c:v>
                </c:pt>
                <c:pt idx="126">
                  <c:v>54.3125</c:v>
                </c:pt>
                <c:pt idx="127">
                  <c:v>53.612499999999997</c:v>
                </c:pt>
                <c:pt idx="128">
                  <c:v>54.1875</c:v>
                </c:pt>
                <c:pt idx="129">
                  <c:v>55.11249999999999</c:v>
                </c:pt>
                <c:pt idx="130">
                  <c:v>56.099999999999994</c:v>
                </c:pt>
                <c:pt idx="131">
                  <c:v>56.050000000000004</c:v>
                </c:pt>
                <c:pt idx="132">
                  <c:v>55.774999999999984</c:v>
                </c:pt>
                <c:pt idx="133">
                  <c:v>56.512499999999996</c:v>
                </c:pt>
                <c:pt idx="134">
                  <c:v>55.9</c:v>
                </c:pt>
                <c:pt idx="135">
                  <c:v>56.300000000000004</c:v>
                </c:pt>
                <c:pt idx="136">
                  <c:v>55.75</c:v>
                </c:pt>
                <c:pt idx="137">
                  <c:v>53.387499999999996</c:v>
                </c:pt>
                <c:pt idx="138">
                  <c:v>53.4375</c:v>
                </c:pt>
                <c:pt idx="139">
                  <c:v>51.225000000000001</c:v>
                </c:pt>
                <c:pt idx="140">
                  <c:v>51.024999999999991</c:v>
                </c:pt>
                <c:pt idx="141">
                  <c:v>50.787499999999994</c:v>
                </c:pt>
                <c:pt idx="142">
                  <c:v>50.462499999999991</c:v>
                </c:pt>
                <c:pt idx="143">
                  <c:v>49.737499999999997</c:v>
                </c:pt>
                <c:pt idx="144">
                  <c:v>50.874999999999993</c:v>
                </c:pt>
                <c:pt idx="145">
                  <c:v>51.04999999999999</c:v>
                </c:pt>
                <c:pt idx="146">
                  <c:v>51.699999999999996</c:v>
                </c:pt>
                <c:pt idx="147">
                  <c:v>51.912500000000001</c:v>
                </c:pt>
                <c:pt idx="148">
                  <c:v>52.062499999999986</c:v>
                </c:pt>
                <c:pt idx="149">
                  <c:v>49.912499999999994</c:v>
                </c:pt>
                <c:pt idx="150">
                  <c:v>49.3125</c:v>
                </c:pt>
                <c:pt idx="151">
                  <c:v>48.4375</c:v>
                </c:pt>
                <c:pt idx="152">
                  <c:v>48.86249999999999</c:v>
                </c:pt>
                <c:pt idx="153">
                  <c:v>48.787500000000001</c:v>
                </c:pt>
                <c:pt idx="154">
                  <c:v>48.637500000000003</c:v>
                </c:pt>
                <c:pt idx="155">
                  <c:v>48.524999999999999</c:v>
                </c:pt>
                <c:pt idx="156">
                  <c:v>48.875</c:v>
                </c:pt>
                <c:pt idx="157">
                  <c:v>49.537499999999994</c:v>
                </c:pt>
                <c:pt idx="158">
                  <c:v>50.125</c:v>
                </c:pt>
                <c:pt idx="159">
                  <c:v>49.712499999999991</c:v>
                </c:pt>
                <c:pt idx="160">
                  <c:v>48.900000000000006</c:v>
                </c:pt>
                <c:pt idx="161">
                  <c:v>49.175000000000004</c:v>
                </c:pt>
                <c:pt idx="162">
                  <c:v>50.587499999999999</c:v>
                </c:pt>
                <c:pt idx="163">
                  <c:v>51.5625</c:v>
                </c:pt>
                <c:pt idx="164">
                  <c:v>52.287499999999994</c:v>
                </c:pt>
                <c:pt idx="165">
                  <c:v>52.412499999999994</c:v>
                </c:pt>
                <c:pt idx="166">
                  <c:v>52.637499999999996</c:v>
                </c:pt>
                <c:pt idx="167">
                  <c:v>52.993749999999991</c:v>
                </c:pt>
                <c:pt idx="168">
                  <c:v>53.3</c:v>
                </c:pt>
                <c:pt idx="169">
                  <c:v>52.062499999999993</c:v>
                </c:pt>
                <c:pt idx="170">
                  <c:v>52.625</c:v>
                </c:pt>
                <c:pt idx="171">
                  <c:v>52.737499999999997</c:v>
                </c:pt>
                <c:pt idx="172">
                  <c:v>52.962499999999991</c:v>
                </c:pt>
                <c:pt idx="173">
                  <c:v>52.987499999999997</c:v>
                </c:pt>
                <c:pt idx="174">
                  <c:v>52.874999999999993</c:v>
                </c:pt>
                <c:pt idx="175">
                  <c:v>53.212499999999999</c:v>
                </c:pt>
                <c:pt idx="176">
                  <c:v>53.574999999999996</c:v>
                </c:pt>
                <c:pt idx="177">
                  <c:v>52.75</c:v>
                </c:pt>
                <c:pt idx="178">
                  <c:v>53.249999999999993</c:v>
                </c:pt>
                <c:pt idx="179">
                  <c:v>53.062499999999993</c:v>
                </c:pt>
                <c:pt idx="180">
                  <c:v>52.019999999999996</c:v>
                </c:pt>
                <c:pt idx="181">
                  <c:v>51.824999999999996</c:v>
                </c:pt>
                <c:pt idx="182">
                  <c:v>51.66</c:v>
                </c:pt>
                <c:pt idx="183">
                  <c:v>51.41</c:v>
                </c:pt>
                <c:pt idx="184">
                  <c:v>50.886666666666663</c:v>
                </c:pt>
                <c:pt idx="185">
                  <c:v>51.17</c:v>
                </c:pt>
                <c:pt idx="186">
                  <c:v>51</c:v>
                </c:pt>
                <c:pt idx="187">
                  <c:v>50.8</c:v>
                </c:pt>
                <c:pt idx="188">
                  <c:v>50.5</c:v>
                </c:pt>
                <c:pt idx="189">
                  <c:v>50.4</c:v>
                </c:pt>
                <c:pt idx="190">
                  <c:v>51</c:v>
                </c:pt>
                <c:pt idx="191">
                  <c:v>51</c:v>
                </c:pt>
                <c:pt idx="192">
                  <c:v>50.7</c:v>
                </c:pt>
                <c:pt idx="193">
                  <c:v>50.9</c:v>
                </c:pt>
                <c:pt idx="194">
                  <c:v>50</c:v>
                </c:pt>
                <c:pt idx="195">
                  <c:v>50.6</c:v>
                </c:pt>
                <c:pt idx="196">
                  <c:v>50.2</c:v>
                </c:pt>
                <c:pt idx="197">
                  <c:v>50.1</c:v>
                </c:pt>
                <c:pt idx="198">
                  <c:v>50.4</c:v>
                </c:pt>
                <c:pt idx="199">
                  <c:v>51</c:v>
                </c:pt>
                <c:pt idx="200">
                  <c:v>50.8</c:v>
                </c:pt>
                <c:pt idx="201">
                  <c:v>51.1</c:v>
                </c:pt>
                <c:pt idx="202">
                  <c:v>52</c:v>
                </c:pt>
                <c:pt idx="203">
                  <c:v>52.1</c:v>
                </c:pt>
                <c:pt idx="204">
                  <c:v>52.7</c:v>
                </c:pt>
                <c:pt idx="205">
                  <c:v>52.8</c:v>
                </c:pt>
                <c:pt idx="206">
                  <c:v>53</c:v>
                </c:pt>
                <c:pt idx="207">
                  <c:v>53</c:v>
                </c:pt>
                <c:pt idx="208">
                  <c:v>52.7</c:v>
                </c:pt>
                <c:pt idx="209">
                  <c:v>52.6</c:v>
                </c:pt>
                <c:pt idx="210">
                  <c:v>52.6</c:v>
                </c:pt>
                <c:pt idx="211">
                  <c:v>52.8</c:v>
                </c:pt>
                <c:pt idx="212">
                  <c:v>53.2</c:v>
                </c:pt>
                <c:pt idx="213">
                  <c:v>53.3</c:v>
                </c:pt>
                <c:pt idx="214">
                  <c:v>53.5</c:v>
                </c:pt>
                <c:pt idx="215">
                  <c:v>54.1</c:v>
                </c:pt>
                <c:pt idx="216">
                  <c:v>54.5</c:v>
                </c:pt>
                <c:pt idx="217">
                  <c:v>54.3</c:v>
                </c:pt>
                <c:pt idx="218">
                  <c:v>54</c:v>
                </c:pt>
                <c:pt idx="219">
                  <c:v>53.2</c:v>
                </c:pt>
                <c:pt idx="220">
                  <c:v>53.4</c:v>
                </c:pt>
                <c:pt idx="221">
                  <c:v>53</c:v>
                </c:pt>
                <c:pt idx="222">
                  <c:v>52.9</c:v>
                </c:pt>
                <c:pt idx="223">
                  <c:v>52.7</c:v>
                </c:pt>
                <c:pt idx="224">
                  <c:v>52.5</c:v>
                </c:pt>
                <c:pt idx="225">
                  <c:v>52.1</c:v>
                </c:pt>
                <c:pt idx="226">
                  <c:v>52</c:v>
                </c:pt>
                <c:pt idx="227">
                  <c:v>51.9</c:v>
                </c:pt>
                <c:pt idx="228">
                  <c:v>51.4</c:v>
                </c:pt>
                <c:pt idx="229">
                  <c:v>50.8</c:v>
                </c:pt>
                <c:pt idx="230">
                  <c:v>50.6</c:v>
                </c:pt>
                <c:pt idx="231">
                  <c:v>50.5</c:v>
                </c:pt>
                <c:pt idx="232">
                  <c:v>50.3</c:v>
                </c:pt>
                <c:pt idx="233">
                  <c:v>49.8</c:v>
                </c:pt>
                <c:pt idx="234">
                  <c:v>49.4</c:v>
                </c:pt>
                <c:pt idx="235">
                  <c:v>49.3</c:v>
                </c:pt>
                <c:pt idx="236">
                  <c:v>49.5</c:v>
                </c:pt>
                <c:pt idx="237">
                  <c:v>49.7</c:v>
                </c:pt>
                <c:pt idx="238">
                  <c:v>49.8</c:v>
                </c:pt>
                <c:pt idx="239">
                  <c:v>50.3</c:v>
                </c:pt>
                <c:pt idx="240">
                  <c:v>50.1</c:v>
                </c:pt>
                <c:pt idx="241">
                  <c:v>50.4</c:v>
                </c:pt>
                <c:pt idx="242">
                  <c:v>47.1</c:v>
                </c:pt>
                <c:pt idx="243">
                  <c:v>47.3</c:v>
                </c:pt>
                <c:pt idx="244">
                  <c:v>39.6</c:v>
                </c:pt>
                <c:pt idx="245">
                  <c:v>42.4</c:v>
                </c:pt>
                <c:pt idx="246">
                  <c:v>48</c:v>
                </c:pt>
                <c:pt idx="247">
                  <c:v>50.6</c:v>
                </c:pt>
                <c:pt idx="248">
                  <c:v>51.8</c:v>
                </c:pt>
                <c:pt idx="249">
                  <c:v>52.4</c:v>
                </c:pt>
                <c:pt idx="250">
                  <c:v>53.1</c:v>
                </c:pt>
                <c:pt idx="251">
                  <c:v>53.8</c:v>
                </c:pt>
                <c:pt idx="252">
                  <c:v>53.8</c:v>
                </c:pt>
                <c:pt idx="253">
                  <c:v>53.6</c:v>
                </c:pt>
                <c:pt idx="254">
                  <c:v>54</c:v>
                </c:pt>
                <c:pt idx="255">
                  <c:v>55</c:v>
                </c:pt>
                <c:pt idx="256">
                  <c:v>55.8</c:v>
                </c:pt>
                <c:pt idx="257">
                  <c:v>56</c:v>
                </c:pt>
                <c:pt idx="258">
                  <c:v>55.5</c:v>
                </c:pt>
                <c:pt idx="259">
                  <c:v>55.4</c:v>
                </c:pt>
                <c:pt idx="260">
                  <c:v>54.1</c:v>
                </c:pt>
                <c:pt idx="261">
                  <c:v>54.1</c:v>
                </c:pt>
                <c:pt idx="262">
                  <c:v>54.2</c:v>
                </c:pt>
                <c:pt idx="263">
                  <c:v>54.2</c:v>
                </c:pt>
                <c:pt idx="264">
                  <c:v>54.3</c:v>
                </c:pt>
                <c:pt idx="265">
                  <c:v>53.2</c:v>
                </c:pt>
                <c:pt idx="266">
                  <c:v>53.7</c:v>
                </c:pt>
                <c:pt idx="267">
                  <c:v>52.9</c:v>
                </c:pt>
                <c:pt idx="268">
                  <c:v>52.3</c:v>
                </c:pt>
                <c:pt idx="269">
                  <c:v>52.3</c:v>
                </c:pt>
                <c:pt idx="270">
                  <c:v>52.2</c:v>
                </c:pt>
                <c:pt idx="271">
                  <c:v>51.1</c:v>
                </c:pt>
                <c:pt idx="272">
                  <c:v>50.3</c:v>
                </c:pt>
              </c:numCache>
            </c:numRef>
          </c:val>
          <c:smooth val="0"/>
          <c:extLst>
            <c:ext xmlns:c16="http://schemas.microsoft.com/office/drawing/2014/chart" uri="{C3380CC4-5D6E-409C-BE32-E72D297353CC}">
              <c16:uniqueId val="{00000000-147E-4AB6-AB47-F452AFCC42B6}"/>
            </c:ext>
          </c:extLst>
        </c:ser>
        <c:dLbls>
          <c:showLegendKey val="0"/>
          <c:showVal val="0"/>
          <c:showCatName val="0"/>
          <c:showSerName val="0"/>
          <c:showPercent val="0"/>
          <c:showBubbleSize val="0"/>
        </c:dLbls>
        <c:marker val="1"/>
        <c:smooth val="0"/>
        <c:axId val="1262372696"/>
        <c:axId val="1262373024"/>
      </c:lineChart>
      <c:lineChart>
        <c:grouping val="standard"/>
        <c:varyColors val="0"/>
        <c:ser>
          <c:idx val="1"/>
          <c:order val="1"/>
          <c:tx>
            <c:strRef>
              <c:f>Sheet1!$D$4</c:f>
              <c:strCache>
                <c:ptCount val="1"/>
                <c:pt idx="0">
                  <c:v>MSCI ACWI YOY Return</c:v>
                </c:pt>
              </c:strCache>
            </c:strRef>
          </c:tx>
          <c:spPr>
            <a:ln w="28575" cap="rnd">
              <a:solidFill>
                <a:schemeClr val="accent2"/>
              </a:solidFill>
              <a:round/>
            </a:ln>
            <a:effectLst/>
          </c:spPr>
          <c:marker>
            <c:symbol val="none"/>
          </c:marker>
          <c:cat>
            <c:numRef>
              <c:f>Sheet1!$A$17:$A$294</c:f>
              <c:numCache>
                <c:formatCode>m/d/yyyy</c:formatCode>
                <c:ptCount val="278"/>
                <c:pt idx="0">
                  <c:v>36525</c:v>
                </c:pt>
                <c:pt idx="1">
                  <c:v>36556</c:v>
                </c:pt>
                <c:pt idx="2">
                  <c:v>36585</c:v>
                </c:pt>
                <c:pt idx="3">
                  <c:v>36616</c:v>
                </c:pt>
                <c:pt idx="4">
                  <c:v>36644</c:v>
                </c:pt>
                <c:pt idx="5">
                  <c:v>36677</c:v>
                </c:pt>
                <c:pt idx="6">
                  <c:v>36707</c:v>
                </c:pt>
                <c:pt idx="7">
                  <c:v>36738</c:v>
                </c:pt>
                <c:pt idx="8">
                  <c:v>36769</c:v>
                </c:pt>
                <c:pt idx="9">
                  <c:v>36798</c:v>
                </c:pt>
                <c:pt idx="10">
                  <c:v>36830</c:v>
                </c:pt>
                <c:pt idx="11">
                  <c:v>36860</c:v>
                </c:pt>
                <c:pt idx="12">
                  <c:v>36889</c:v>
                </c:pt>
                <c:pt idx="13">
                  <c:v>36922</c:v>
                </c:pt>
                <c:pt idx="14">
                  <c:v>36950</c:v>
                </c:pt>
                <c:pt idx="15">
                  <c:v>36980</c:v>
                </c:pt>
                <c:pt idx="16">
                  <c:v>37011</c:v>
                </c:pt>
                <c:pt idx="17">
                  <c:v>37042</c:v>
                </c:pt>
                <c:pt idx="18">
                  <c:v>37071</c:v>
                </c:pt>
                <c:pt idx="19">
                  <c:v>37103</c:v>
                </c:pt>
                <c:pt idx="20">
                  <c:v>37134</c:v>
                </c:pt>
                <c:pt idx="21">
                  <c:v>37162</c:v>
                </c:pt>
                <c:pt idx="22">
                  <c:v>37195</c:v>
                </c:pt>
                <c:pt idx="23">
                  <c:v>37225</c:v>
                </c:pt>
                <c:pt idx="24">
                  <c:v>37256</c:v>
                </c:pt>
                <c:pt idx="25">
                  <c:v>37287</c:v>
                </c:pt>
                <c:pt idx="26">
                  <c:v>37315</c:v>
                </c:pt>
                <c:pt idx="27">
                  <c:v>37344</c:v>
                </c:pt>
                <c:pt idx="28">
                  <c:v>37376</c:v>
                </c:pt>
                <c:pt idx="29">
                  <c:v>37407</c:v>
                </c:pt>
                <c:pt idx="30">
                  <c:v>37435</c:v>
                </c:pt>
                <c:pt idx="31">
                  <c:v>37468</c:v>
                </c:pt>
                <c:pt idx="32">
                  <c:v>37498</c:v>
                </c:pt>
                <c:pt idx="33">
                  <c:v>37529</c:v>
                </c:pt>
                <c:pt idx="34">
                  <c:v>37560</c:v>
                </c:pt>
                <c:pt idx="35">
                  <c:v>37589</c:v>
                </c:pt>
                <c:pt idx="36">
                  <c:v>37621</c:v>
                </c:pt>
                <c:pt idx="37">
                  <c:v>37652</c:v>
                </c:pt>
                <c:pt idx="38">
                  <c:v>37680</c:v>
                </c:pt>
                <c:pt idx="39">
                  <c:v>37711</c:v>
                </c:pt>
                <c:pt idx="40">
                  <c:v>37741</c:v>
                </c:pt>
                <c:pt idx="41">
                  <c:v>37771</c:v>
                </c:pt>
                <c:pt idx="42">
                  <c:v>37802</c:v>
                </c:pt>
                <c:pt idx="43">
                  <c:v>37833</c:v>
                </c:pt>
                <c:pt idx="44">
                  <c:v>37862</c:v>
                </c:pt>
                <c:pt idx="45">
                  <c:v>37894</c:v>
                </c:pt>
                <c:pt idx="46">
                  <c:v>37925</c:v>
                </c:pt>
                <c:pt idx="47">
                  <c:v>37953</c:v>
                </c:pt>
                <c:pt idx="48">
                  <c:v>37986</c:v>
                </c:pt>
                <c:pt idx="49">
                  <c:v>38016</c:v>
                </c:pt>
                <c:pt idx="50">
                  <c:v>38044</c:v>
                </c:pt>
                <c:pt idx="51">
                  <c:v>38077</c:v>
                </c:pt>
                <c:pt idx="52">
                  <c:v>38107</c:v>
                </c:pt>
                <c:pt idx="53">
                  <c:v>38138</c:v>
                </c:pt>
                <c:pt idx="54">
                  <c:v>38168</c:v>
                </c:pt>
                <c:pt idx="55">
                  <c:v>38198</c:v>
                </c:pt>
                <c:pt idx="56">
                  <c:v>38230</c:v>
                </c:pt>
                <c:pt idx="57">
                  <c:v>38260</c:v>
                </c:pt>
                <c:pt idx="58">
                  <c:v>38289</c:v>
                </c:pt>
                <c:pt idx="59">
                  <c:v>38321</c:v>
                </c:pt>
                <c:pt idx="60">
                  <c:v>38352</c:v>
                </c:pt>
                <c:pt idx="61">
                  <c:v>38383</c:v>
                </c:pt>
                <c:pt idx="62">
                  <c:v>38411</c:v>
                </c:pt>
                <c:pt idx="63">
                  <c:v>38442</c:v>
                </c:pt>
                <c:pt idx="64">
                  <c:v>38471</c:v>
                </c:pt>
                <c:pt idx="65">
                  <c:v>38503</c:v>
                </c:pt>
                <c:pt idx="66">
                  <c:v>38533</c:v>
                </c:pt>
                <c:pt idx="67">
                  <c:v>38562</c:v>
                </c:pt>
                <c:pt idx="68">
                  <c:v>38595</c:v>
                </c:pt>
                <c:pt idx="69">
                  <c:v>38625</c:v>
                </c:pt>
                <c:pt idx="70">
                  <c:v>38656</c:v>
                </c:pt>
                <c:pt idx="71">
                  <c:v>38686</c:v>
                </c:pt>
                <c:pt idx="72">
                  <c:v>38716</c:v>
                </c:pt>
                <c:pt idx="73">
                  <c:v>38748</c:v>
                </c:pt>
                <c:pt idx="74">
                  <c:v>38776</c:v>
                </c:pt>
                <c:pt idx="75">
                  <c:v>38807</c:v>
                </c:pt>
                <c:pt idx="76">
                  <c:v>38835</c:v>
                </c:pt>
                <c:pt idx="77">
                  <c:v>38868</c:v>
                </c:pt>
                <c:pt idx="78">
                  <c:v>38898</c:v>
                </c:pt>
                <c:pt idx="79">
                  <c:v>38929</c:v>
                </c:pt>
                <c:pt idx="80">
                  <c:v>38960</c:v>
                </c:pt>
                <c:pt idx="81">
                  <c:v>38989</c:v>
                </c:pt>
                <c:pt idx="82">
                  <c:v>39021</c:v>
                </c:pt>
                <c:pt idx="83">
                  <c:v>39051</c:v>
                </c:pt>
                <c:pt idx="84">
                  <c:v>39080</c:v>
                </c:pt>
                <c:pt idx="85">
                  <c:v>39113</c:v>
                </c:pt>
                <c:pt idx="86">
                  <c:v>39141</c:v>
                </c:pt>
                <c:pt idx="87">
                  <c:v>39171</c:v>
                </c:pt>
                <c:pt idx="88">
                  <c:v>39202</c:v>
                </c:pt>
                <c:pt idx="89">
                  <c:v>39233</c:v>
                </c:pt>
                <c:pt idx="90">
                  <c:v>39262</c:v>
                </c:pt>
                <c:pt idx="91">
                  <c:v>39294</c:v>
                </c:pt>
                <c:pt idx="92">
                  <c:v>39325</c:v>
                </c:pt>
                <c:pt idx="93">
                  <c:v>39353</c:v>
                </c:pt>
                <c:pt idx="94">
                  <c:v>39386</c:v>
                </c:pt>
                <c:pt idx="95">
                  <c:v>39416</c:v>
                </c:pt>
                <c:pt idx="96">
                  <c:v>39447</c:v>
                </c:pt>
                <c:pt idx="97">
                  <c:v>39478</c:v>
                </c:pt>
                <c:pt idx="98">
                  <c:v>39507</c:v>
                </c:pt>
                <c:pt idx="99">
                  <c:v>39538</c:v>
                </c:pt>
                <c:pt idx="100">
                  <c:v>39568</c:v>
                </c:pt>
                <c:pt idx="101">
                  <c:v>39598</c:v>
                </c:pt>
                <c:pt idx="102">
                  <c:v>39629</c:v>
                </c:pt>
                <c:pt idx="103">
                  <c:v>39660</c:v>
                </c:pt>
                <c:pt idx="104">
                  <c:v>39689</c:v>
                </c:pt>
                <c:pt idx="105">
                  <c:v>39721</c:v>
                </c:pt>
                <c:pt idx="106">
                  <c:v>39752</c:v>
                </c:pt>
                <c:pt idx="107">
                  <c:v>39780</c:v>
                </c:pt>
                <c:pt idx="108">
                  <c:v>39813</c:v>
                </c:pt>
                <c:pt idx="109">
                  <c:v>39843</c:v>
                </c:pt>
                <c:pt idx="110">
                  <c:v>39871</c:v>
                </c:pt>
                <c:pt idx="111">
                  <c:v>39903</c:v>
                </c:pt>
                <c:pt idx="112">
                  <c:v>39933</c:v>
                </c:pt>
                <c:pt idx="113">
                  <c:v>39962</c:v>
                </c:pt>
                <c:pt idx="114">
                  <c:v>39994</c:v>
                </c:pt>
                <c:pt idx="115">
                  <c:v>40025</c:v>
                </c:pt>
                <c:pt idx="116">
                  <c:v>40056</c:v>
                </c:pt>
                <c:pt idx="117">
                  <c:v>40086</c:v>
                </c:pt>
                <c:pt idx="118">
                  <c:v>40116</c:v>
                </c:pt>
                <c:pt idx="119">
                  <c:v>40147</c:v>
                </c:pt>
                <c:pt idx="120">
                  <c:v>40178</c:v>
                </c:pt>
                <c:pt idx="121">
                  <c:v>40207</c:v>
                </c:pt>
                <c:pt idx="122">
                  <c:v>40235</c:v>
                </c:pt>
                <c:pt idx="123">
                  <c:v>40268</c:v>
                </c:pt>
                <c:pt idx="124">
                  <c:v>40298</c:v>
                </c:pt>
                <c:pt idx="125">
                  <c:v>40329</c:v>
                </c:pt>
                <c:pt idx="126">
                  <c:v>40359</c:v>
                </c:pt>
                <c:pt idx="127">
                  <c:v>40389</c:v>
                </c:pt>
                <c:pt idx="128">
                  <c:v>40421</c:v>
                </c:pt>
                <c:pt idx="129">
                  <c:v>40451</c:v>
                </c:pt>
                <c:pt idx="130">
                  <c:v>40480</c:v>
                </c:pt>
                <c:pt idx="131">
                  <c:v>40512</c:v>
                </c:pt>
                <c:pt idx="132">
                  <c:v>40543</c:v>
                </c:pt>
                <c:pt idx="133">
                  <c:v>40574</c:v>
                </c:pt>
                <c:pt idx="134">
                  <c:v>40602</c:v>
                </c:pt>
                <c:pt idx="135">
                  <c:v>40633</c:v>
                </c:pt>
                <c:pt idx="136">
                  <c:v>40662</c:v>
                </c:pt>
                <c:pt idx="137">
                  <c:v>40694</c:v>
                </c:pt>
                <c:pt idx="138">
                  <c:v>40724</c:v>
                </c:pt>
                <c:pt idx="139">
                  <c:v>40753</c:v>
                </c:pt>
                <c:pt idx="140">
                  <c:v>40786</c:v>
                </c:pt>
                <c:pt idx="141">
                  <c:v>40816</c:v>
                </c:pt>
                <c:pt idx="142">
                  <c:v>40847</c:v>
                </c:pt>
                <c:pt idx="143">
                  <c:v>40877</c:v>
                </c:pt>
                <c:pt idx="144">
                  <c:v>40907</c:v>
                </c:pt>
                <c:pt idx="145">
                  <c:v>40939</c:v>
                </c:pt>
                <c:pt idx="146">
                  <c:v>40968</c:v>
                </c:pt>
                <c:pt idx="147">
                  <c:v>40998</c:v>
                </c:pt>
                <c:pt idx="148">
                  <c:v>41029</c:v>
                </c:pt>
                <c:pt idx="149">
                  <c:v>41060</c:v>
                </c:pt>
                <c:pt idx="150">
                  <c:v>41089</c:v>
                </c:pt>
                <c:pt idx="151">
                  <c:v>41121</c:v>
                </c:pt>
                <c:pt idx="152">
                  <c:v>41152</c:v>
                </c:pt>
                <c:pt idx="153">
                  <c:v>41180</c:v>
                </c:pt>
                <c:pt idx="154">
                  <c:v>41213</c:v>
                </c:pt>
                <c:pt idx="155">
                  <c:v>41243</c:v>
                </c:pt>
                <c:pt idx="156">
                  <c:v>41274</c:v>
                </c:pt>
                <c:pt idx="157">
                  <c:v>41305</c:v>
                </c:pt>
                <c:pt idx="158">
                  <c:v>41333</c:v>
                </c:pt>
                <c:pt idx="159">
                  <c:v>41362</c:v>
                </c:pt>
                <c:pt idx="160">
                  <c:v>41394</c:v>
                </c:pt>
                <c:pt idx="161">
                  <c:v>41425</c:v>
                </c:pt>
                <c:pt idx="162">
                  <c:v>41453</c:v>
                </c:pt>
                <c:pt idx="163">
                  <c:v>41486</c:v>
                </c:pt>
                <c:pt idx="164">
                  <c:v>41516</c:v>
                </c:pt>
                <c:pt idx="165">
                  <c:v>41547</c:v>
                </c:pt>
                <c:pt idx="166">
                  <c:v>41578</c:v>
                </c:pt>
                <c:pt idx="167">
                  <c:v>41607</c:v>
                </c:pt>
                <c:pt idx="168">
                  <c:v>41639</c:v>
                </c:pt>
                <c:pt idx="169">
                  <c:v>41670</c:v>
                </c:pt>
                <c:pt idx="170">
                  <c:v>41698</c:v>
                </c:pt>
                <c:pt idx="171">
                  <c:v>41729</c:v>
                </c:pt>
                <c:pt idx="172">
                  <c:v>41759</c:v>
                </c:pt>
                <c:pt idx="173">
                  <c:v>41789</c:v>
                </c:pt>
                <c:pt idx="174">
                  <c:v>41820</c:v>
                </c:pt>
                <c:pt idx="175">
                  <c:v>41851</c:v>
                </c:pt>
                <c:pt idx="176">
                  <c:v>41880</c:v>
                </c:pt>
                <c:pt idx="177">
                  <c:v>41912</c:v>
                </c:pt>
                <c:pt idx="178">
                  <c:v>41943</c:v>
                </c:pt>
                <c:pt idx="179">
                  <c:v>41971</c:v>
                </c:pt>
                <c:pt idx="180">
                  <c:v>42004</c:v>
                </c:pt>
                <c:pt idx="181">
                  <c:v>42034</c:v>
                </c:pt>
                <c:pt idx="182">
                  <c:v>42062</c:v>
                </c:pt>
                <c:pt idx="183">
                  <c:v>42094</c:v>
                </c:pt>
                <c:pt idx="184">
                  <c:v>42124</c:v>
                </c:pt>
                <c:pt idx="185">
                  <c:v>42153</c:v>
                </c:pt>
                <c:pt idx="186">
                  <c:v>42185</c:v>
                </c:pt>
                <c:pt idx="187">
                  <c:v>42216</c:v>
                </c:pt>
                <c:pt idx="188">
                  <c:v>42247</c:v>
                </c:pt>
                <c:pt idx="189">
                  <c:v>42277</c:v>
                </c:pt>
                <c:pt idx="190">
                  <c:v>42307</c:v>
                </c:pt>
                <c:pt idx="191">
                  <c:v>42338</c:v>
                </c:pt>
                <c:pt idx="192">
                  <c:v>42369</c:v>
                </c:pt>
                <c:pt idx="193">
                  <c:v>42398</c:v>
                </c:pt>
                <c:pt idx="194">
                  <c:v>42429</c:v>
                </c:pt>
                <c:pt idx="195">
                  <c:v>42460</c:v>
                </c:pt>
                <c:pt idx="196">
                  <c:v>42489</c:v>
                </c:pt>
                <c:pt idx="197">
                  <c:v>42521</c:v>
                </c:pt>
                <c:pt idx="198">
                  <c:v>42551</c:v>
                </c:pt>
                <c:pt idx="199">
                  <c:v>42580</c:v>
                </c:pt>
                <c:pt idx="200">
                  <c:v>42613</c:v>
                </c:pt>
                <c:pt idx="201">
                  <c:v>42643</c:v>
                </c:pt>
                <c:pt idx="202">
                  <c:v>42674</c:v>
                </c:pt>
                <c:pt idx="203">
                  <c:v>42704</c:v>
                </c:pt>
                <c:pt idx="204">
                  <c:v>42734</c:v>
                </c:pt>
                <c:pt idx="205">
                  <c:v>42766</c:v>
                </c:pt>
                <c:pt idx="206">
                  <c:v>42794</c:v>
                </c:pt>
                <c:pt idx="207">
                  <c:v>42825</c:v>
                </c:pt>
                <c:pt idx="208">
                  <c:v>42853</c:v>
                </c:pt>
                <c:pt idx="209">
                  <c:v>42886</c:v>
                </c:pt>
                <c:pt idx="210">
                  <c:v>42916</c:v>
                </c:pt>
                <c:pt idx="211">
                  <c:v>42947</c:v>
                </c:pt>
                <c:pt idx="212">
                  <c:v>42978</c:v>
                </c:pt>
                <c:pt idx="213">
                  <c:v>43007</c:v>
                </c:pt>
                <c:pt idx="214">
                  <c:v>43039</c:v>
                </c:pt>
                <c:pt idx="215">
                  <c:v>43069</c:v>
                </c:pt>
                <c:pt idx="216">
                  <c:v>43098</c:v>
                </c:pt>
                <c:pt idx="217">
                  <c:v>43131</c:v>
                </c:pt>
                <c:pt idx="218">
                  <c:v>43159</c:v>
                </c:pt>
                <c:pt idx="219">
                  <c:v>43189</c:v>
                </c:pt>
                <c:pt idx="220">
                  <c:v>43220</c:v>
                </c:pt>
                <c:pt idx="221">
                  <c:v>43251</c:v>
                </c:pt>
                <c:pt idx="222">
                  <c:v>43280</c:v>
                </c:pt>
                <c:pt idx="223">
                  <c:v>43312</c:v>
                </c:pt>
                <c:pt idx="224">
                  <c:v>43343</c:v>
                </c:pt>
                <c:pt idx="225">
                  <c:v>43371</c:v>
                </c:pt>
                <c:pt idx="226">
                  <c:v>43404</c:v>
                </c:pt>
                <c:pt idx="227">
                  <c:v>43434</c:v>
                </c:pt>
                <c:pt idx="228">
                  <c:v>43465</c:v>
                </c:pt>
                <c:pt idx="229">
                  <c:v>43496</c:v>
                </c:pt>
                <c:pt idx="230">
                  <c:v>43524</c:v>
                </c:pt>
                <c:pt idx="231">
                  <c:v>43553</c:v>
                </c:pt>
                <c:pt idx="232">
                  <c:v>43585</c:v>
                </c:pt>
                <c:pt idx="233">
                  <c:v>43616</c:v>
                </c:pt>
                <c:pt idx="234">
                  <c:v>43644</c:v>
                </c:pt>
                <c:pt idx="235">
                  <c:v>43677</c:v>
                </c:pt>
                <c:pt idx="236">
                  <c:v>43707</c:v>
                </c:pt>
                <c:pt idx="237">
                  <c:v>43738</c:v>
                </c:pt>
                <c:pt idx="238">
                  <c:v>43769</c:v>
                </c:pt>
                <c:pt idx="239">
                  <c:v>43798</c:v>
                </c:pt>
                <c:pt idx="240">
                  <c:v>43830</c:v>
                </c:pt>
                <c:pt idx="241">
                  <c:v>43861</c:v>
                </c:pt>
                <c:pt idx="242">
                  <c:v>43889</c:v>
                </c:pt>
                <c:pt idx="243">
                  <c:v>43921</c:v>
                </c:pt>
                <c:pt idx="244">
                  <c:v>43951</c:v>
                </c:pt>
                <c:pt idx="245">
                  <c:v>43980</c:v>
                </c:pt>
                <c:pt idx="246">
                  <c:v>44012</c:v>
                </c:pt>
                <c:pt idx="247">
                  <c:v>44043</c:v>
                </c:pt>
                <c:pt idx="248">
                  <c:v>44074</c:v>
                </c:pt>
                <c:pt idx="249">
                  <c:v>44104</c:v>
                </c:pt>
                <c:pt idx="250">
                  <c:v>44134</c:v>
                </c:pt>
                <c:pt idx="251">
                  <c:v>44165</c:v>
                </c:pt>
                <c:pt idx="252">
                  <c:v>44196</c:v>
                </c:pt>
                <c:pt idx="253">
                  <c:v>44225</c:v>
                </c:pt>
                <c:pt idx="254">
                  <c:v>44253</c:v>
                </c:pt>
                <c:pt idx="255">
                  <c:v>44286</c:v>
                </c:pt>
                <c:pt idx="256">
                  <c:v>44316</c:v>
                </c:pt>
                <c:pt idx="257">
                  <c:v>44347</c:v>
                </c:pt>
                <c:pt idx="258">
                  <c:v>44377</c:v>
                </c:pt>
                <c:pt idx="259">
                  <c:v>44407</c:v>
                </c:pt>
                <c:pt idx="260">
                  <c:v>44439</c:v>
                </c:pt>
                <c:pt idx="261">
                  <c:v>44469</c:v>
                </c:pt>
                <c:pt idx="262">
                  <c:v>44498</c:v>
                </c:pt>
                <c:pt idx="263">
                  <c:v>44530</c:v>
                </c:pt>
                <c:pt idx="264">
                  <c:v>44561</c:v>
                </c:pt>
                <c:pt idx="265">
                  <c:v>44592</c:v>
                </c:pt>
                <c:pt idx="266">
                  <c:v>44620</c:v>
                </c:pt>
                <c:pt idx="267">
                  <c:v>44651</c:v>
                </c:pt>
                <c:pt idx="268">
                  <c:v>44680</c:v>
                </c:pt>
                <c:pt idx="269">
                  <c:v>44712</c:v>
                </c:pt>
                <c:pt idx="270">
                  <c:v>44742</c:v>
                </c:pt>
                <c:pt idx="271">
                  <c:v>44771</c:v>
                </c:pt>
                <c:pt idx="272">
                  <c:v>44804</c:v>
                </c:pt>
              </c:numCache>
            </c:numRef>
          </c:cat>
          <c:val>
            <c:numRef>
              <c:f>Sheet1!$D$17:$D$294</c:f>
              <c:numCache>
                <c:formatCode>0.00%</c:formatCode>
                <c:ptCount val="278"/>
                <c:pt idx="0">
                  <c:v>0.29448044073316937</c:v>
                </c:pt>
                <c:pt idx="1">
                  <c:v>0.19831615197119778</c:v>
                </c:pt>
                <c:pt idx="2">
                  <c:v>0.22997427732892151</c:v>
                </c:pt>
                <c:pt idx="3">
                  <c:v>0.24124610457063711</c:v>
                </c:pt>
                <c:pt idx="4">
                  <c:v>0.155390388372598</c:v>
                </c:pt>
                <c:pt idx="5">
                  <c:v>0.16088553030706199</c:v>
                </c:pt>
                <c:pt idx="6">
                  <c:v>0.12655463204513739</c:v>
                </c:pt>
                <c:pt idx="7">
                  <c:v>0.12979737537140967</c:v>
                </c:pt>
                <c:pt idx="8">
                  <c:v>0.17729073363466163</c:v>
                </c:pt>
                <c:pt idx="9">
                  <c:v>0.13758788990438853</c:v>
                </c:pt>
                <c:pt idx="10">
                  <c:v>7.4727061090150038E-2</c:v>
                </c:pt>
                <c:pt idx="11">
                  <c:v>-3.1839634022757801E-2</c:v>
                </c:pt>
                <c:pt idx="12">
                  <c:v>-0.10778015703069233</c:v>
                </c:pt>
                <c:pt idx="13">
                  <c:v>-3.745276417074872E-2</c:v>
                </c:pt>
                <c:pt idx="14">
                  <c:v>-0.12385760613207553</c:v>
                </c:pt>
                <c:pt idx="15">
                  <c:v>-0.2120372065451438</c:v>
                </c:pt>
                <c:pt idx="16">
                  <c:v>-0.13585162254292349</c:v>
                </c:pt>
                <c:pt idx="17">
                  <c:v>-0.11939012203060384</c:v>
                </c:pt>
                <c:pt idx="18">
                  <c:v>-0.15944136284488475</c:v>
                </c:pt>
                <c:pt idx="19">
                  <c:v>-0.16438831511565255</c:v>
                </c:pt>
                <c:pt idx="20">
                  <c:v>-0.24397315153219001</c:v>
                </c:pt>
                <c:pt idx="21">
                  <c:v>-0.2752814715285179</c:v>
                </c:pt>
                <c:pt idx="22">
                  <c:v>-0.2499836605884056</c:v>
                </c:pt>
                <c:pt idx="23">
                  <c:v>-0.14766632773092481</c:v>
                </c:pt>
                <c:pt idx="24">
                  <c:v>-0.13270999999999999</c:v>
                </c:pt>
                <c:pt idx="25">
                  <c:v>-0.17351518500208418</c:v>
                </c:pt>
                <c:pt idx="26">
                  <c:v>-0.11128286014721345</c:v>
                </c:pt>
                <c:pt idx="27">
                  <c:v>-2.6939416736734945E-2</c:v>
                </c:pt>
                <c:pt idx="28">
                  <c:v>-0.129243671377543</c:v>
                </c:pt>
                <c:pt idx="29">
                  <c:v>-0.13474372455725725</c:v>
                </c:pt>
                <c:pt idx="30">
                  <c:v>-0.18076882007474637</c:v>
                </c:pt>
                <c:pt idx="31">
                  <c:v>-0.23170904958090643</c:v>
                </c:pt>
                <c:pt idx="32">
                  <c:v>-0.18133962395705028</c:v>
                </c:pt>
                <c:pt idx="33">
                  <c:v>-0.19771634615384615</c:v>
                </c:pt>
                <c:pt idx="34">
                  <c:v>-0.16187180221339736</c:v>
                </c:pt>
                <c:pt idx="35">
                  <c:v>-0.17046584250476604</c:v>
                </c:pt>
                <c:pt idx="36">
                  <c:v>-0.23417772602013165</c:v>
                </c:pt>
                <c:pt idx="37">
                  <c:v>-0.24849579526395416</c:v>
                </c:pt>
                <c:pt idx="38">
                  <c:v>-0.2546588260349989</c:v>
                </c:pt>
                <c:pt idx="39">
                  <c:v>-0.28832444601093765</c:v>
                </c:pt>
                <c:pt idx="40">
                  <c:v>-0.19520344343773044</c:v>
                </c:pt>
                <c:pt idx="41">
                  <c:v>-0.14981890815454768</c:v>
                </c:pt>
                <c:pt idx="42">
                  <c:v>-5.895387182127465E-2</c:v>
                </c:pt>
                <c:pt idx="43">
                  <c:v>5.7606964041875264E-2</c:v>
                </c:pt>
                <c:pt idx="44">
                  <c:v>8.3010404689917605E-2</c:v>
                </c:pt>
                <c:pt idx="45">
                  <c:v>0.19733843334130197</c:v>
                </c:pt>
                <c:pt idx="46">
                  <c:v>0.17816296824406619</c:v>
                </c:pt>
                <c:pt idx="47">
                  <c:v>0.12580717931365082</c:v>
                </c:pt>
                <c:pt idx="48">
                  <c:v>0.25754678631114603</c:v>
                </c:pt>
                <c:pt idx="49">
                  <c:v>0.32680962636951016</c:v>
                </c:pt>
                <c:pt idx="50">
                  <c:v>0.37482934882687236</c:v>
                </c:pt>
                <c:pt idx="51">
                  <c:v>0.37163306387193651</c:v>
                </c:pt>
                <c:pt idx="52">
                  <c:v>0.26020536307896869</c:v>
                </c:pt>
                <c:pt idx="53">
                  <c:v>0.20776721014492749</c:v>
                </c:pt>
                <c:pt idx="54">
                  <c:v>0.20576747278317975</c:v>
                </c:pt>
                <c:pt idx="55">
                  <c:v>0.13763886273771408</c:v>
                </c:pt>
                <c:pt idx="56">
                  <c:v>0.11275672700106165</c:v>
                </c:pt>
                <c:pt idx="57">
                  <c:v>0.14649859571126234</c:v>
                </c:pt>
                <c:pt idx="58">
                  <c:v>9.8977572143568615E-2</c:v>
                </c:pt>
                <c:pt idx="59">
                  <c:v>0.12911871156808474</c:v>
                </c:pt>
                <c:pt idx="60">
                  <c:v>0.11546243639628839</c:v>
                </c:pt>
                <c:pt idx="61">
                  <c:v>8.6209330227962511E-2</c:v>
                </c:pt>
                <c:pt idx="62">
                  <c:v>9.5466826778745073E-2</c:v>
                </c:pt>
                <c:pt idx="63">
                  <c:v>9.1618524040253391E-2</c:v>
                </c:pt>
                <c:pt idx="64">
                  <c:v>7.2839607489126434E-2</c:v>
                </c:pt>
                <c:pt idx="65">
                  <c:v>0.11094965782319299</c:v>
                </c:pt>
                <c:pt idx="66">
                  <c:v>0.10864520872102368</c:v>
                </c:pt>
                <c:pt idx="67">
                  <c:v>0.18583014139121401</c:v>
                </c:pt>
                <c:pt idx="68">
                  <c:v>0.1833804475853944</c:v>
                </c:pt>
                <c:pt idx="69">
                  <c:v>0.20865405825873951</c:v>
                </c:pt>
                <c:pt idx="70">
                  <c:v>0.16860918643601175</c:v>
                </c:pt>
                <c:pt idx="71">
                  <c:v>0.17980456748632978</c:v>
                </c:pt>
                <c:pt idx="72">
                  <c:v>0.16877931500821108</c:v>
                </c:pt>
                <c:pt idx="73">
                  <c:v>0.22108876688000167</c:v>
                </c:pt>
                <c:pt idx="74">
                  <c:v>0.19203364462339523</c:v>
                </c:pt>
                <c:pt idx="75">
                  <c:v>0.23529160709331864</c:v>
                </c:pt>
                <c:pt idx="76">
                  <c:v>0.28059228499617528</c:v>
                </c:pt>
                <c:pt idx="77">
                  <c:v>0.17874773216319984</c:v>
                </c:pt>
                <c:pt idx="78">
                  <c:v>0.1633164787798409</c:v>
                </c:pt>
                <c:pt idx="79">
                  <c:v>0.12589350693371348</c:v>
                </c:pt>
                <c:pt idx="80">
                  <c:v>0.15306213857010631</c:v>
                </c:pt>
                <c:pt idx="81">
                  <c:v>0.13259689736323899</c:v>
                </c:pt>
                <c:pt idx="82">
                  <c:v>0.19352115441248641</c:v>
                </c:pt>
                <c:pt idx="83">
                  <c:v>0.16060919432170717</c:v>
                </c:pt>
                <c:pt idx="84">
                  <c:v>0.1649034841221737</c:v>
                </c:pt>
                <c:pt idx="85">
                  <c:v>0.1432080809514098</c:v>
                </c:pt>
                <c:pt idx="86">
                  <c:v>0.12682482558602226</c:v>
                </c:pt>
                <c:pt idx="87">
                  <c:v>0.11892134676179444</c:v>
                </c:pt>
                <c:pt idx="88">
                  <c:v>0.14402621451184849</c:v>
                </c:pt>
                <c:pt idx="89">
                  <c:v>0.24077852348993289</c:v>
                </c:pt>
                <c:pt idx="90">
                  <c:v>0.22901116910415587</c:v>
                </c:pt>
                <c:pt idx="91">
                  <c:v>0.19327931996281045</c:v>
                </c:pt>
                <c:pt idx="92">
                  <c:v>0.16161834143309717</c:v>
                </c:pt>
                <c:pt idx="93">
                  <c:v>0.18155526719758464</c:v>
                </c:pt>
                <c:pt idx="94">
                  <c:v>0.17848565600736932</c:v>
                </c:pt>
                <c:pt idx="95">
                  <c:v>0.10848575177799025</c:v>
                </c:pt>
                <c:pt idx="96">
                  <c:v>7.1761357813497684E-2</c:v>
                </c:pt>
                <c:pt idx="97">
                  <c:v>-3.8779895583637924E-2</c:v>
                </c:pt>
                <c:pt idx="98">
                  <c:v>-3.6143632882388088E-2</c:v>
                </c:pt>
                <c:pt idx="99">
                  <c:v>-7.4284787945222419E-2</c:v>
                </c:pt>
                <c:pt idx="100">
                  <c:v>-4.9416327900645207E-2</c:v>
                </c:pt>
                <c:pt idx="101">
                  <c:v>-6.5910844746388642E-2</c:v>
                </c:pt>
                <c:pt idx="102">
                  <c:v>-0.14044903106112216</c:v>
                </c:pt>
                <c:pt idx="103">
                  <c:v>-0.13922219006700653</c:v>
                </c:pt>
                <c:pt idx="104">
                  <c:v>-0.13391543434643671</c:v>
                </c:pt>
                <c:pt idx="105">
                  <c:v>-0.25514657325791734</c:v>
                </c:pt>
                <c:pt idx="106">
                  <c:v>-0.3984855358202184</c:v>
                </c:pt>
                <c:pt idx="107">
                  <c:v>-0.40720658837972334</c:v>
                </c:pt>
                <c:pt idx="108">
                  <c:v>-0.39531017844270866</c:v>
                </c:pt>
                <c:pt idx="109">
                  <c:v>-0.38102463117797081</c:v>
                </c:pt>
                <c:pt idx="110">
                  <c:v>-0.42785150207604006</c:v>
                </c:pt>
                <c:pt idx="111">
                  <c:v>-0.37424428155671741</c:v>
                </c:pt>
                <c:pt idx="112">
                  <c:v>-0.3491211550533585</c:v>
                </c:pt>
                <c:pt idx="113">
                  <c:v>-0.3185966429376611</c:v>
                </c:pt>
                <c:pt idx="114">
                  <c:v>-0.25758393335918917</c:v>
                </c:pt>
                <c:pt idx="115">
                  <c:v>-0.18238635873828679</c:v>
                </c:pt>
                <c:pt idx="116">
                  <c:v>-0.15958952886768663</c:v>
                </c:pt>
                <c:pt idx="117">
                  <c:v>-2.3474992772477554E-2</c:v>
                </c:pt>
                <c:pt idx="118">
                  <c:v>0.15203972710818214</c:v>
                </c:pt>
                <c:pt idx="119">
                  <c:v>0.2621237148985478</c:v>
                </c:pt>
                <c:pt idx="120">
                  <c:v>0.29220289502493624</c:v>
                </c:pt>
                <c:pt idx="121">
                  <c:v>0.33358975696255366</c:v>
                </c:pt>
                <c:pt idx="122">
                  <c:v>0.47975866926590482</c:v>
                </c:pt>
                <c:pt idx="123">
                  <c:v>0.47569296375266523</c:v>
                </c:pt>
                <c:pt idx="124">
                  <c:v>0.33810339007571022</c:v>
                </c:pt>
                <c:pt idx="125">
                  <c:v>0.16615677476375001</c:v>
                </c:pt>
                <c:pt idx="126">
                  <c:v>0.12562602918630406</c:v>
                </c:pt>
                <c:pt idx="127">
                  <c:v>0.10560499346294971</c:v>
                </c:pt>
                <c:pt idx="128">
                  <c:v>3.7335756363005235E-2</c:v>
                </c:pt>
                <c:pt idx="129">
                  <c:v>7.3450174669903445E-2</c:v>
                </c:pt>
                <c:pt idx="130">
                  <c:v>0.12593159569753865</c:v>
                </c:pt>
                <c:pt idx="131">
                  <c:v>8.719942179594864E-2</c:v>
                </c:pt>
                <c:pt idx="132">
                  <c:v>0.10537314556819033</c:v>
                </c:pt>
                <c:pt idx="133">
                  <c:v>0.16386230091610354</c:v>
                </c:pt>
                <c:pt idx="134">
                  <c:v>0.17156924023732367</c:v>
                </c:pt>
                <c:pt idx="135">
                  <c:v>9.4142826181187633E-2</c:v>
                </c:pt>
                <c:pt idx="136">
                  <c:v>0.11416936203184003</c:v>
                </c:pt>
                <c:pt idx="137">
                  <c:v>0.1857595367185525</c:v>
                </c:pt>
                <c:pt idx="138">
                  <c:v>0.21121502870345155</c:v>
                </c:pt>
                <c:pt idx="139">
                  <c:v>0.11642189586114826</c:v>
                </c:pt>
                <c:pt idx="140">
                  <c:v>7.3351967403499918E-2</c:v>
                </c:pt>
                <c:pt idx="141">
                  <c:v>-5.9874789707383025E-2</c:v>
                </c:pt>
                <c:pt idx="142">
                  <c:v>-6.4045225231672553E-3</c:v>
                </c:pt>
                <c:pt idx="143">
                  <c:v>-1.8164831018560035E-2</c:v>
                </c:pt>
                <c:pt idx="144">
                  <c:v>-6.451722787116998E-2</c:v>
                </c:pt>
                <c:pt idx="145">
                  <c:v>-3.3627069665073339E-2</c:v>
                </c:pt>
                <c:pt idx="146">
                  <c:v>-1.1384249189477558E-2</c:v>
                </c:pt>
                <c:pt idx="147">
                  <c:v>7.4116258532035406E-3</c:v>
                </c:pt>
                <c:pt idx="148">
                  <c:v>-2.6879068451057364E-2</c:v>
                </c:pt>
                <c:pt idx="149">
                  <c:v>-8.0541807335540394E-2</c:v>
                </c:pt>
                <c:pt idx="150">
                  <c:v>-2.7846266617798987E-2</c:v>
                </c:pt>
                <c:pt idx="151">
                  <c:v>1.0882563979909055E-2</c:v>
                </c:pt>
                <c:pt idx="152">
                  <c:v>0.10387038208676036</c:v>
                </c:pt>
                <c:pt idx="153">
                  <c:v>0.20560510052413372</c:v>
                </c:pt>
                <c:pt idx="154">
                  <c:v>0.10507742167806988</c:v>
                </c:pt>
                <c:pt idx="155">
                  <c:v>0.13986385096804899</c:v>
                </c:pt>
                <c:pt idx="156">
                  <c:v>0.15870732817478395</c:v>
                </c:pt>
                <c:pt idx="157">
                  <c:v>0.160077539595612</c:v>
                </c:pt>
                <c:pt idx="158">
                  <c:v>0.12084052869287976</c:v>
                </c:pt>
                <c:pt idx="159">
                  <c:v>0.13064173883122088</c:v>
                </c:pt>
                <c:pt idx="160">
                  <c:v>0.17472847990294249</c:v>
                </c:pt>
                <c:pt idx="161">
                  <c:v>0.27698806669815612</c:v>
                </c:pt>
                <c:pt idx="162">
                  <c:v>0.19420952968494287</c:v>
                </c:pt>
                <c:pt idx="163">
                  <c:v>0.22910716398235631</c:v>
                </c:pt>
                <c:pt idx="164">
                  <c:v>0.18589216443635936</c:v>
                </c:pt>
                <c:pt idx="165">
                  <c:v>0.20180874361262058</c:v>
                </c:pt>
                <c:pt idx="166">
                  <c:v>0.25490419708029211</c:v>
                </c:pt>
                <c:pt idx="167">
                  <c:v>0.26033489059063397</c:v>
                </c:pt>
                <c:pt idx="168">
                  <c:v>0.25515382923226793</c:v>
                </c:pt>
                <c:pt idx="169">
                  <c:v>0.15678178834496048</c:v>
                </c:pt>
                <c:pt idx="170">
                  <c:v>0.18924023910579768</c:v>
                </c:pt>
                <c:pt idx="171">
                  <c:v>0.16758088475055266</c:v>
                </c:pt>
                <c:pt idx="172">
                  <c:v>0.14703468960443655</c:v>
                </c:pt>
                <c:pt idx="173">
                  <c:v>0.15783706826160082</c:v>
                </c:pt>
                <c:pt idx="174">
                  <c:v>0.20809327354260088</c:v>
                </c:pt>
                <c:pt idx="175">
                  <c:v>0.15326389605032475</c:v>
                </c:pt>
                <c:pt idx="176">
                  <c:v>0.20515388818065938</c:v>
                </c:pt>
                <c:pt idx="177">
                  <c:v>0.1453995721160013</c:v>
                </c:pt>
                <c:pt idx="178">
                  <c:v>0.11462458290596067</c:v>
                </c:pt>
                <c:pt idx="179">
                  <c:v>0.12306859435704731</c:v>
                </c:pt>
                <c:pt idx="180">
                  <c:v>9.3182942019641946E-2</c:v>
                </c:pt>
                <c:pt idx="181">
                  <c:v>0.12743561175312235</c:v>
                </c:pt>
                <c:pt idx="182">
                  <c:v>0.14498196834650678</c:v>
                </c:pt>
                <c:pt idx="183">
                  <c:v>0.13661470099049233</c:v>
                </c:pt>
                <c:pt idx="184">
                  <c:v>0.14671238452335422</c:v>
                </c:pt>
                <c:pt idx="185">
                  <c:v>0.13040149967149484</c:v>
                </c:pt>
                <c:pt idx="186">
                  <c:v>8.1827792229388852E-2</c:v>
                </c:pt>
                <c:pt idx="187">
                  <c:v>0.10509812337553948</c:v>
                </c:pt>
                <c:pt idx="188">
                  <c:v>5.8644038243584884E-3</c:v>
                </c:pt>
                <c:pt idx="189">
                  <c:v>-1.4659870960139099E-2</c:v>
                </c:pt>
                <c:pt idx="190">
                  <c:v>4.829964065020742E-2</c:v>
                </c:pt>
                <c:pt idx="191">
                  <c:v>2.4011387545156193E-2</c:v>
                </c:pt>
                <c:pt idx="192">
                  <c:v>1.2665475699693118E-2</c:v>
                </c:pt>
                <c:pt idx="193">
                  <c:v>-3.8684508385569583E-2</c:v>
                </c:pt>
                <c:pt idx="194">
                  <c:v>-0.10237831015949683</c:v>
                </c:pt>
                <c:pt idx="195">
                  <c:v>-4.8890223593327731E-2</c:v>
                </c:pt>
                <c:pt idx="196">
                  <c:v>-5.6059888998838292E-2</c:v>
                </c:pt>
                <c:pt idx="197">
                  <c:v>-5.0011464404357664E-2</c:v>
                </c:pt>
                <c:pt idx="198">
                  <c:v>-3.1939656118931126E-2</c:v>
                </c:pt>
                <c:pt idx="199">
                  <c:v>-9.456354044169113E-3</c:v>
                </c:pt>
                <c:pt idx="200">
                  <c:v>6.8125086673138435E-2</c:v>
                </c:pt>
                <c:pt idx="201">
                  <c:v>0.10785339687969042</c:v>
                </c:pt>
                <c:pt idx="202">
                  <c:v>2.3836059380416996E-2</c:v>
                </c:pt>
                <c:pt idx="203">
                  <c:v>4.2003245332757233E-2</c:v>
                </c:pt>
                <c:pt idx="204">
                  <c:v>9.0370349428926744E-2</c:v>
                </c:pt>
                <c:pt idx="205">
                  <c:v>0.17065253771306987</c:v>
                </c:pt>
                <c:pt idx="206">
                  <c:v>0.22194984485600688</c:v>
                </c:pt>
                <c:pt idx="207">
                  <c:v>0.16990315228685748</c:v>
                </c:pt>
                <c:pt idx="208">
                  <c:v>0.17591613491340019</c:v>
                </c:pt>
                <c:pt idx="209">
                  <c:v>0.17693620269648291</c:v>
                </c:pt>
                <c:pt idx="210">
                  <c:v>0.1915004139777019</c:v>
                </c:pt>
                <c:pt idx="211">
                  <c:v>0.16505759019741317</c:v>
                </c:pt>
                <c:pt idx="212">
                  <c:v>0.16165460309216995</c:v>
                </c:pt>
                <c:pt idx="213">
                  <c:v>0.18342572451056061</c:v>
                </c:pt>
                <c:pt idx="214">
                  <c:v>0.22181783057841153</c:v>
                </c:pt>
                <c:pt idx="215">
                  <c:v>0.21211907006804109</c:v>
                </c:pt>
                <c:pt idx="216">
                  <c:v>0.19769978568046831</c:v>
                </c:pt>
                <c:pt idx="217">
                  <c:v>0.22779267152672023</c:v>
                </c:pt>
                <c:pt idx="218">
                  <c:v>0.15010700213012362</c:v>
                </c:pt>
                <c:pt idx="219">
                  <c:v>0.11228167112067244</c:v>
                </c:pt>
                <c:pt idx="220">
                  <c:v>0.11849893021597224</c:v>
                </c:pt>
                <c:pt idx="221">
                  <c:v>0.11037501800357297</c:v>
                </c:pt>
                <c:pt idx="222">
                  <c:v>0.10806694500130409</c:v>
                </c:pt>
                <c:pt idx="223">
                  <c:v>0.1206467237279587</c:v>
                </c:pt>
                <c:pt idx="224">
                  <c:v>0.12900042610361995</c:v>
                </c:pt>
                <c:pt idx="225">
                  <c:v>0.11149809573764502</c:v>
                </c:pt>
                <c:pt idx="226">
                  <c:v>7.4835871831244738E-3</c:v>
                </c:pt>
                <c:pt idx="227">
                  <c:v>8.0640387543908787E-3</c:v>
                </c:pt>
                <c:pt idx="228">
                  <c:v>-7.6869556332286759E-2</c:v>
                </c:pt>
                <c:pt idx="229">
                  <c:v>-4.9286778794975561E-2</c:v>
                </c:pt>
                <c:pt idx="230">
                  <c:v>1.6197652586613653E-2</c:v>
                </c:pt>
                <c:pt idx="231">
                  <c:v>5.6116851025795E-2</c:v>
                </c:pt>
                <c:pt idx="232">
                  <c:v>7.4539125492842695E-2</c:v>
                </c:pt>
                <c:pt idx="233">
                  <c:v>3.7341495145906123E-3</c:v>
                </c:pt>
                <c:pt idx="234">
                  <c:v>6.1431865313015921E-2</c:v>
                </c:pt>
                <c:pt idx="235">
                  <c:v>4.0307144159126285E-2</c:v>
                </c:pt>
                <c:pt idx="236">
                  <c:v>8.0107211092668162E-3</c:v>
                </c:pt>
                <c:pt idx="237">
                  <c:v>2.5275513520434112E-2</c:v>
                </c:pt>
                <c:pt idx="238">
                  <c:v>0.12351417976375001</c:v>
                </c:pt>
                <c:pt idx="239">
                  <c:v>0.14015685012244394</c:v>
                </c:pt>
                <c:pt idx="240">
                  <c:v>0.26238488651046965</c:v>
                </c:pt>
                <c:pt idx="241">
                  <c:v>0.16990766011644842</c:v>
                </c:pt>
                <c:pt idx="242">
                  <c:v>4.8853828069966854E-2</c:v>
                </c:pt>
                <c:pt idx="243">
                  <c:v>-0.10015121894163448</c:v>
                </c:pt>
                <c:pt idx="244">
                  <c:v>-4.2119257944476018E-2</c:v>
                </c:pt>
                <c:pt idx="245">
                  <c:v>5.986302571530655E-2</c:v>
                </c:pt>
                <c:pt idx="246">
                  <c:v>3.1015581845662554E-2</c:v>
                </c:pt>
                <c:pt idx="247">
                  <c:v>6.2051461964856669E-2</c:v>
                </c:pt>
                <c:pt idx="248">
                  <c:v>0.1462862913736287</c:v>
                </c:pt>
                <c:pt idx="249">
                  <c:v>9.0483962764829062E-2</c:v>
                </c:pt>
                <c:pt idx="250">
                  <c:v>4.2466361326030544E-2</c:v>
                </c:pt>
                <c:pt idx="251">
                  <c:v>0.12939564296483486</c:v>
                </c:pt>
                <c:pt idx="252">
                  <c:v>0.14211307505828352</c:v>
                </c:pt>
                <c:pt idx="253">
                  <c:v>0.14737988082856224</c:v>
                </c:pt>
                <c:pt idx="254">
                  <c:v>0.27180371457955887</c:v>
                </c:pt>
                <c:pt idx="255">
                  <c:v>0.5106121728957862</c:v>
                </c:pt>
                <c:pt idx="256">
                  <c:v>0.42049146073402199</c:v>
                </c:pt>
                <c:pt idx="257">
                  <c:v>0.37740362584286147</c:v>
                </c:pt>
                <c:pt idx="258">
                  <c:v>0.36774591616495722</c:v>
                </c:pt>
                <c:pt idx="259">
                  <c:v>0.32487326508700431</c:v>
                </c:pt>
                <c:pt idx="260">
                  <c:v>0.28562544912327925</c:v>
                </c:pt>
                <c:pt idx="261">
                  <c:v>0.27445007876466465</c:v>
                </c:pt>
                <c:pt idx="262">
                  <c:v>0.37165977883667178</c:v>
                </c:pt>
                <c:pt idx="263">
                  <c:v>0.21047031355137524</c:v>
                </c:pt>
                <c:pt idx="264">
                  <c:v>0.20895597158567281</c:v>
                </c:pt>
                <c:pt idx="265">
                  <c:v>0.15548185834277728</c:v>
                </c:pt>
                <c:pt idx="266">
                  <c:v>9.854670342430083E-2</c:v>
                </c:pt>
                <c:pt idx="267">
                  <c:v>8.7878969470399193E-2</c:v>
                </c:pt>
                <c:pt idx="268">
                  <c:v>-1.9643953345610865E-2</c:v>
                </c:pt>
                <c:pt idx="269">
                  <c:v>-3.227550976141369E-2</c:v>
                </c:pt>
                <c:pt idx="270">
                  <c:v>-0.1227361217288695</c:v>
                </c:pt>
                <c:pt idx="271">
                  <c:v>-6.7413770896901259E-2</c:v>
                </c:pt>
                <c:pt idx="272">
                  <c:v>-0.11807094497129045</c:v>
                </c:pt>
              </c:numCache>
            </c:numRef>
          </c:val>
          <c:smooth val="0"/>
          <c:extLst>
            <c:ext xmlns:c16="http://schemas.microsoft.com/office/drawing/2014/chart" uri="{C3380CC4-5D6E-409C-BE32-E72D297353CC}">
              <c16:uniqueId val="{00000001-147E-4AB6-AB47-F452AFCC42B6}"/>
            </c:ext>
          </c:extLst>
        </c:ser>
        <c:dLbls>
          <c:showLegendKey val="0"/>
          <c:showVal val="0"/>
          <c:showCatName val="0"/>
          <c:showSerName val="0"/>
          <c:showPercent val="0"/>
          <c:showBubbleSize val="0"/>
        </c:dLbls>
        <c:marker val="1"/>
        <c:smooth val="0"/>
        <c:axId val="805553072"/>
        <c:axId val="805556352"/>
      </c:lineChart>
      <c:dateAx>
        <c:axId val="126237269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crossAx val="1262373024"/>
        <c:crosses val="autoZero"/>
        <c:auto val="1"/>
        <c:lblOffset val="100"/>
        <c:baseTimeUnit val="months"/>
        <c:majorUnit val="12"/>
        <c:majorTimeUnit val="months"/>
      </c:dateAx>
      <c:valAx>
        <c:axId val="1262373024"/>
        <c:scaling>
          <c:orientation val="minMax"/>
          <c:max val="6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crossAx val="1262372696"/>
        <c:crosses val="autoZero"/>
        <c:crossBetween val="between"/>
      </c:valAx>
      <c:valAx>
        <c:axId val="805556352"/>
        <c:scaling>
          <c:orientation val="minMax"/>
          <c:max val="0.5"/>
          <c:min val="-0.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crossAx val="805553072"/>
        <c:crosses val="max"/>
        <c:crossBetween val="between"/>
      </c:valAx>
      <c:dateAx>
        <c:axId val="805553072"/>
        <c:scaling>
          <c:orientation val="minMax"/>
        </c:scaling>
        <c:delete val="1"/>
        <c:axPos val="b"/>
        <c:numFmt formatCode="m/d/yyyy" sourceLinked="1"/>
        <c:majorTickMark val="out"/>
        <c:minorTickMark val="none"/>
        <c:tickLblPos val="nextTo"/>
        <c:crossAx val="805556352"/>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Polly Rounded" panose="0000050000000000000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a:ea typeface="+mn-ea"/>
                <a:cs typeface="+mn-cs"/>
              </a:defRPr>
            </a:pPr>
            <a:r>
              <a:rPr lang="en-US"/>
              <a:t>Global PMI Predictor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a:ea typeface="+mn-ea"/>
              <a:cs typeface="+mn-cs"/>
            </a:defRPr>
          </a:pPr>
          <a:endParaRPr lang="en-US"/>
        </a:p>
      </c:txPr>
    </c:title>
    <c:autoTitleDeleted val="0"/>
    <c:plotArea>
      <c:layout>
        <c:manualLayout>
          <c:layoutTarget val="inner"/>
          <c:xMode val="edge"/>
          <c:yMode val="edge"/>
          <c:x val="4.5886152272902679E-2"/>
          <c:y val="0.15334829159057994"/>
          <c:w val="0.92064994428687197"/>
          <c:h val="0.70997354346388764"/>
        </c:manualLayout>
      </c:layout>
      <c:lineChart>
        <c:grouping val="standard"/>
        <c:varyColors val="0"/>
        <c:ser>
          <c:idx val="0"/>
          <c:order val="0"/>
          <c:tx>
            <c:strRef>
              <c:f>Sheet1!$AE$75</c:f>
              <c:strCache>
                <c:ptCount val="1"/>
                <c:pt idx="0">
                  <c:v>Predictor Model</c:v>
                </c:pt>
              </c:strCache>
            </c:strRef>
          </c:tx>
          <c:spPr>
            <a:ln w="28575" cap="rnd">
              <a:solidFill>
                <a:schemeClr val="accent1"/>
              </a:solidFill>
              <a:round/>
            </a:ln>
            <a:effectLst/>
          </c:spPr>
          <c:marker>
            <c:symbol val="none"/>
          </c:marker>
          <c:cat>
            <c:numRef>
              <c:f>Sheet1!$B$89:$B$297</c:f>
              <c:numCache>
                <c:formatCode>m/d/yyyy</c:formatCode>
                <c:ptCount val="20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pt idx="127">
                  <c:v>42978</c:v>
                </c:pt>
                <c:pt idx="128">
                  <c:v>43008</c:v>
                </c:pt>
                <c:pt idx="129">
                  <c:v>43039</c:v>
                </c:pt>
                <c:pt idx="130">
                  <c:v>43069</c:v>
                </c:pt>
                <c:pt idx="131">
                  <c:v>43100</c:v>
                </c:pt>
                <c:pt idx="132">
                  <c:v>43131</c:v>
                </c:pt>
                <c:pt idx="133">
                  <c:v>43159</c:v>
                </c:pt>
                <c:pt idx="134">
                  <c:v>43190</c:v>
                </c:pt>
                <c:pt idx="135">
                  <c:v>43220</c:v>
                </c:pt>
                <c:pt idx="136">
                  <c:v>43251</c:v>
                </c:pt>
                <c:pt idx="137">
                  <c:v>43281</c:v>
                </c:pt>
                <c:pt idx="138">
                  <c:v>43312</c:v>
                </c:pt>
                <c:pt idx="139">
                  <c:v>43343</c:v>
                </c:pt>
                <c:pt idx="140">
                  <c:v>43373</c:v>
                </c:pt>
                <c:pt idx="141">
                  <c:v>43404</c:v>
                </c:pt>
                <c:pt idx="142">
                  <c:v>43434</c:v>
                </c:pt>
                <c:pt idx="143">
                  <c:v>43465</c:v>
                </c:pt>
                <c:pt idx="144">
                  <c:v>43496</c:v>
                </c:pt>
                <c:pt idx="145">
                  <c:v>43524</c:v>
                </c:pt>
                <c:pt idx="146">
                  <c:v>43555</c:v>
                </c:pt>
                <c:pt idx="147">
                  <c:v>43585</c:v>
                </c:pt>
                <c:pt idx="148">
                  <c:v>43616</c:v>
                </c:pt>
                <c:pt idx="149">
                  <c:v>43646</c:v>
                </c:pt>
                <c:pt idx="150">
                  <c:v>43677</c:v>
                </c:pt>
                <c:pt idx="151">
                  <c:v>43708</c:v>
                </c:pt>
                <c:pt idx="152">
                  <c:v>43738</c:v>
                </c:pt>
                <c:pt idx="153">
                  <c:v>43769</c:v>
                </c:pt>
                <c:pt idx="154">
                  <c:v>43799</c:v>
                </c:pt>
                <c:pt idx="155">
                  <c:v>43830</c:v>
                </c:pt>
                <c:pt idx="156">
                  <c:v>43861</c:v>
                </c:pt>
                <c:pt idx="157">
                  <c:v>43890</c:v>
                </c:pt>
                <c:pt idx="158">
                  <c:v>43921</c:v>
                </c:pt>
                <c:pt idx="159">
                  <c:v>43951</c:v>
                </c:pt>
                <c:pt idx="160">
                  <c:v>43982</c:v>
                </c:pt>
                <c:pt idx="161">
                  <c:v>44012</c:v>
                </c:pt>
                <c:pt idx="162">
                  <c:v>44043</c:v>
                </c:pt>
                <c:pt idx="163">
                  <c:v>44074</c:v>
                </c:pt>
                <c:pt idx="164">
                  <c:v>44104</c:v>
                </c:pt>
                <c:pt idx="165">
                  <c:v>44135</c:v>
                </c:pt>
                <c:pt idx="166">
                  <c:v>44165</c:v>
                </c:pt>
                <c:pt idx="167">
                  <c:v>44196</c:v>
                </c:pt>
                <c:pt idx="168">
                  <c:v>44227</c:v>
                </c:pt>
                <c:pt idx="169">
                  <c:v>44255</c:v>
                </c:pt>
                <c:pt idx="170">
                  <c:v>44286</c:v>
                </c:pt>
                <c:pt idx="171">
                  <c:v>44316</c:v>
                </c:pt>
                <c:pt idx="172">
                  <c:v>44347</c:v>
                </c:pt>
                <c:pt idx="173">
                  <c:v>44377</c:v>
                </c:pt>
                <c:pt idx="174">
                  <c:v>44408</c:v>
                </c:pt>
                <c:pt idx="175">
                  <c:v>44439</c:v>
                </c:pt>
                <c:pt idx="176">
                  <c:v>44469</c:v>
                </c:pt>
                <c:pt idx="177">
                  <c:v>44500</c:v>
                </c:pt>
                <c:pt idx="178">
                  <c:v>44530</c:v>
                </c:pt>
                <c:pt idx="179">
                  <c:v>44561</c:v>
                </c:pt>
                <c:pt idx="180">
                  <c:v>44592</c:v>
                </c:pt>
                <c:pt idx="181">
                  <c:v>44620</c:v>
                </c:pt>
                <c:pt idx="182">
                  <c:v>44651</c:v>
                </c:pt>
                <c:pt idx="183">
                  <c:v>44681</c:v>
                </c:pt>
                <c:pt idx="184">
                  <c:v>44712</c:v>
                </c:pt>
                <c:pt idx="185">
                  <c:v>44742</c:v>
                </c:pt>
                <c:pt idx="186">
                  <c:v>44773</c:v>
                </c:pt>
                <c:pt idx="187">
                  <c:v>44804</c:v>
                </c:pt>
                <c:pt idx="188">
                  <c:v>44834</c:v>
                </c:pt>
                <c:pt idx="189">
                  <c:v>44865</c:v>
                </c:pt>
                <c:pt idx="190">
                  <c:v>44895</c:v>
                </c:pt>
                <c:pt idx="191">
                  <c:v>44926</c:v>
                </c:pt>
                <c:pt idx="192">
                  <c:v>44957</c:v>
                </c:pt>
                <c:pt idx="193">
                  <c:v>44985</c:v>
                </c:pt>
                <c:pt idx="194">
                  <c:v>45016</c:v>
                </c:pt>
                <c:pt idx="195">
                  <c:v>45046</c:v>
                </c:pt>
                <c:pt idx="196">
                  <c:v>45077</c:v>
                </c:pt>
                <c:pt idx="197">
                  <c:v>45107</c:v>
                </c:pt>
              </c:numCache>
            </c:numRef>
          </c:cat>
          <c:val>
            <c:numRef>
              <c:f>Sheet1!$AE$89:$AE$297</c:f>
              <c:numCache>
                <c:formatCode>General</c:formatCode>
                <c:ptCount val="209"/>
                <c:pt idx="0">
                  <c:v>48.198251390278841</c:v>
                </c:pt>
                <c:pt idx="1">
                  <c:v>48.026228581226967</c:v>
                </c:pt>
                <c:pt idx="2">
                  <c:v>48.544554925900904</c:v>
                </c:pt>
                <c:pt idx="3">
                  <c:v>47.662141017086</c:v>
                </c:pt>
                <c:pt idx="4">
                  <c:v>48.570409260474648</c:v>
                </c:pt>
                <c:pt idx="5">
                  <c:v>48.920250782351509</c:v>
                </c:pt>
                <c:pt idx="6">
                  <c:v>50.578168815691591</c:v>
                </c:pt>
                <c:pt idx="7">
                  <c:v>51.178488235869928</c:v>
                </c:pt>
                <c:pt idx="8">
                  <c:v>50.606179210622543</c:v>
                </c:pt>
                <c:pt idx="9">
                  <c:v>50.517974030121117</c:v>
                </c:pt>
                <c:pt idx="10">
                  <c:v>51.250968128425043</c:v>
                </c:pt>
                <c:pt idx="11">
                  <c:v>51.473654866335366</c:v>
                </c:pt>
                <c:pt idx="12">
                  <c:v>51.71710480951706</c:v>
                </c:pt>
                <c:pt idx="13">
                  <c:v>51.608795864861918</c:v>
                </c:pt>
                <c:pt idx="14">
                  <c:v>51.387266806675633</c:v>
                </c:pt>
                <c:pt idx="15">
                  <c:v>51.516672118321331</c:v>
                </c:pt>
                <c:pt idx="16">
                  <c:v>51.582686914984357</c:v>
                </c:pt>
                <c:pt idx="17">
                  <c:v>52.46918337329781</c:v>
                </c:pt>
                <c:pt idx="18">
                  <c:v>51.938783550578201</c:v>
                </c:pt>
                <c:pt idx="19">
                  <c:v>50.694052289593223</c:v>
                </c:pt>
                <c:pt idx="20">
                  <c:v>50.635725353464288</c:v>
                </c:pt>
                <c:pt idx="21">
                  <c:v>50.740565828980344</c:v>
                </c:pt>
                <c:pt idx="22">
                  <c:v>51.068984773696457</c:v>
                </c:pt>
                <c:pt idx="23">
                  <c:v>50.090459368488851</c:v>
                </c:pt>
                <c:pt idx="24">
                  <c:v>49.838892247928683</c:v>
                </c:pt>
                <c:pt idx="25">
                  <c:v>50.160828780708115</c:v>
                </c:pt>
                <c:pt idx="26">
                  <c:v>49.250647383315595</c:v>
                </c:pt>
                <c:pt idx="27">
                  <c:v>48.597267731329083</c:v>
                </c:pt>
                <c:pt idx="28">
                  <c:v>50.074736563074111</c:v>
                </c:pt>
                <c:pt idx="29">
                  <c:v>50.488984355408654</c:v>
                </c:pt>
                <c:pt idx="30">
                  <c:v>51.365779266831645</c:v>
                </c:pt>
                <c:pt idx="31">
                  <c:v>52.75732258706099</c:v>
                </c:pt>
                <c:pt idx="32">
                  <c:v>53.192168059384777</c:v>
                </c:pt>
                <c:pt idx="33">
                  <c:v>53.483693946055389</c:v>
                </c:pt>
                <c:pt idx="34">
                  <c:v>53.447942082952217</c:v>
                </c:pt>
                <c:pt idx="35">
                  <c:v>53.479000545792438</c:v>
                </c:pt>
                <c:pt idx="36">
                  <c:v>53.419192047503948</c:v>
                </c:pt>
                <c:pt idx="37">
                  <c:v>53.406397020109921</c:v>
                </c:pt>
                <c:pt idx="38">
                  <c:v>53.503084302935846</c:v>
                </c:pt>
                <c:pt idx="39">
                  <c:v>54.651075004641356</c:v>
                </c:pt>
                <c:pt idx="40">
                  <c:v>54.488894958125137</c:v>
                </c:pt>
                <c:pt idx="41">
                  <c:v>54.018198821547827</c:v>
                </c:pt>
                <c:pt idx="42">
                  <c:v>54.737121436869764</c:v>
                </c:pt>
                <c:pt idx="43">
                  <c:v>54.534550424645843</c:v>
                </c:pt>
                <c:pt idx="44">
                  <c:v>54.521017697807906</c:v>
                </c:pt>
                <c:pt idx="45">
                  <c:v>55.194262163897065</c:v>
                </c:pt>
                <c:pt idx="46">
                  <c:v>55.461020739205125</c:v>
                </c:pt>
                <c:pt idx="47">
                  <c:v>55.581547323849328</c:v>
                </c:pt>
                <c:pt idx="48">
                  <c:v>56.289122901622783</c:v>
                </c:pt>
                <c:pt idx="49">
                  <c:v>56.22200848557749</c:v>
                </c:pt>
                <c:pt idx="50">
                  <c:v>56.400007908462143</c:v>
                </c:pt>
                <c:pt idx="51">
                  <c:v>56.192479340796524</c:v>
                </c:pt>
                <c:pt idx="52">
                  <c:v>55.594094641457083</c:v>
                </c:pt>
                <c:pt idx="53">
                  <c:v>55.347074139505473</c:v>
                </c:pt>
                <c:pt idx="54">
                  <c:v>54.101007694777856</c:v>
                </c:pt>
                <c:pt idx="55">
                  <c:v>52.732554673186591</c:v>
                </c:pt>
                <c:pt idx="56">
                  <c:v>52.422190252462947</c:v>
                </c:pt>
                <c:pt idx="57">
                  <c:v>51.0080569725367</c:v>
                </c:pt>
                <c:pt idx="58">
                  <c:v>50.166314729919804</c:v>
                </c:pt>
                <c:pt idx="59">
                  <c:v>49.394350307717104</c:v>
                </c:pt>
                <c:pt idx="60">
                  <c:v>49.237062733414596</c:v>
                </c:pt>
                <c:pt idx="61">
                  <c:v>48.711224535667341</c:v>
                </c:pt>
                <c:pt idx="62">
                  <c:v>49.860955665859393</c:v>
                </c:pt>
                <c:pt idx="63">
                  <c:v>49.553293122915953</c:v>
                </c:pt>
                <c:pt idx="64">
                  <c:v>49.81741649054662</c:v>
                </c:pt>
                <c:pt idx="65">
                  <c:v>49.54885988132434</c:v>
                </c:pt>
                <c:pt idx="66">
                  <c:v>49.617148762475317</c:v>
                </c:pt>
                <c:pt idx="67">
                  <c:v>50.255712620161461</c:v>
                </c:pt>
                <c:pt idx="68">
                  <c:v>50.86819763405034</c:v>
                </c:pt>
                <c:pt idx="69">
                  <c:v>50.76406508816865</c:v>
                </c:pt>
                <c:pt idx="70">
                  <c:v>50.409713573589848</c:v>
                </c:pt>
                <c:pt idx="71">
                  <c:v>50.616937862588372</c:v>
                </c:pt>
                <c:pt idx="72">
                  <c:v>50.709939246700785</c:v>
                </c:pt>
                <c:pt idx="73">
                  <c:v>51.045150159045235</c:v>
                </c:pt>
                <c:pt idx="74">
                  <c:v>50.947583993837178</c:v>
                </c:pt>
                <c:pt idx="75">
                  <c:v>51.946844622506191</c:v>
                </c:pt>
                <c:pt idx="76">
                  <c:v>51.699557569675427</c:v>
                </c:pt>
                <c:pt idx="77">
                  <c:v>50.745342136177818</c:v>
                </c:pt>
                <c:pt idx="78">
                  <c:v>51.401571132473244</c:v>
                </c:pt>
                <c:pt idx="79">
                  <c:v>51.635714669031515</c:v>
                </c:pt>
                <c:pt idx="80">
                  <c:v>51.495945090169947</c:v>
                </c:pt>
                <c:pt idx="81">
                  <c:v>51.504597130215814</c:v>
                </c:pt>
                <c:pt idx="82">
                  <c:v>51.969291639012908</c:v>
                </c:pt>
                <c:pt idx="83">
                  <c:v>52.340243042510693</c:v>
                </c:pt>
                <c:pt idx="84">
                  <c:v>52.744897886557268</c:v>
                </c:pt>
                <c:pt idx="85">
                  <c:v>53.061584425097273</c:v>
                </c:pt>
                <c:pt idx="86">
                  <c:v>53.350327747382131</c:v>
                </c:pt>
                <c:pt idx="87">
                  <c:v>53.154508696647369</c:v>
                </c:pt>
                <c:pt idx="88">
                  <c:v>52.945044035220718</c:v>
                </c:pt>
                <c:pt idx="89">
                  <c:v>52.955965904277399</c:v>
                </c:pt>
                <c:pt idx="90">
                  <c:v>53.062173581694658</c:v>
                </c:pt>
                <c:pt idx="91">
                  <c:v>53.432961480236415</c:v>
                </c:pt>
                <c:pt idx="92">
                  <c:v>52.887628621674068</c:v>
                </c:pt>
                <c:pt idx="93">
                  <c:v>52.656071653162513</c:v>
                </c:pt>
                <c:pt idx="94">
                  <c:v>52.402424907237865</c:v>
                </c:pt>
                <c:pt idx="95">
                  <c:v>51.647060138974346</c:v>
                </c:pt>
                <c:pt idx="96">
                  <c:v>51.658199740605717</c:v>
                </c:pt>
                <c:pt idx="97">
                  <c:v>51.675454588916466</c:v>
                </c:pt>
                <c:pt idx="98">
                  <c:v>50.887289382934526</c:v>
                </c:pt>
                <c:pt idx="99">
                  <c:v>49.683514628305794</c:v>
                </c:pt>
                <c:pt idx="100">
                  <c:v>50.180082087216</c:v>
                </c:pt>
                <c:pt idx="101">
                  <c:v>50.390388910246521</c:v>
                </c:pt>
                <c:pt idx="102">
                  <c:v>50.63549753390771</c:v>
                </c:pt>
                <c:pt idx="103">
                  <c:v>50.884619991643319</c:v>
                </c:pt>
                <c:pt idx="104">
                  <c:v>51.390104664952766</c:v>
                </c:pt>
                <c:pt idx="105">
                  <c:v>51.709215873873397</c:v>
                </c:pt>
                <c:pt idx="106">
                  <c:v>51.524540052389902</c:v>
                </c:pt>
                <c:pt idx="107">
                  <c:v>51.239181578120842</c:v>
                </c:pt>
                <c:pt idx="108">
                  <c:v>51.261276500813374</c:v>
                </c:pt>
                <c:pt idx="109">
                  <c:v>50.974595069461266</c:v>
                </c:pt>
                <c:pt idx="110">
                  <c:v>50.846974577353087</c:v>
                </c:pt>
                <c:pt idx="111">
                  <c:v>50.891357909643801</c:v>
                </c:pt>
                <c:pt idx="112">
                  <c:v>52.118987810463452</c:v>
                </c:pt>
                <c:pt idx="113">
                  <c:v>52.13042185009148</c:v>
                </c:pt>
                <c:pt idx="114">
                  <c:v>52.235514125506597</c:v>
                </c:pt>
                <c:pt idx="115">
                  <c:v>51.709685016094696</c:v>
                </c:pt>
                <c:pt idx="116">
                  <c:v>52.003356254349789</c:v>
                </c:pt>
                <c:pt idx="117">
                  <c:v>52.01685354471379</c:v>
                </c:pt>
                <c:pt idx="118">
                  <c:v>52.309976106659043</c:v>
                </c:pt>
                <c:pt idx="119">
                  <c:v>52.4014392619464</c:v>
                </c:pt>
                <c:pt idx="120">
                  <c:v>52.317028469535948</c:v>
                </c:pt>
                <c:pt idx="121">
                  <c:v>51.753820744433256</c:v>
                </c:pt>
                <c:pt idx="122">
                  <c:v>51.674492992202865</c:v>
                </c:pt>
                <c:pt idx="123">
                  <c:v>52.196956004636732</c:v>
                </c:pt>
                <c:pt idx="124">
                  <c:v>52.719810632973662</c:v>
                </c:pt>
                <c:pt idx="125">
                  <c:v>53.077307658815208</c:v>
                </c:pt>
                <c:pt idx="126">
                  <c:v>53.150246977779311</c:v>
                </c:pt>
                <c:pt idx="127">
                  <c:v>52.914378835375011</c:v>
                </c:pt>
                <c:pt idx="128">
                  <c:v>52.440467046079355</c:v>
                </c:pt>
                <c:pt idx="129">
                  <c:v>52.442546266568733</c:v>
                </c:pt>
                <c:pt idx="130">
                  <c:v>52.50379070099234</c:v>
                </c:pt>
                <c:pt idx="131">
                  <c:v>52.963591278260829</c:v>
                </c:pt>
                <c:pt idx="132">
                  <c:v>52.708371035822942</c:v>
                </c:pt>
                <c:pt idx="133">
                  <c:v>53.066510487576018</c:v>
                </c:pt>
                <c:pt idx="134">
                  <c:v>52.720689470636657</c:v>
                </c:pt>
                <c:pt idx="135">
                  <c:v>53.118232926331338</c:v>
                </c:pt>
                <c:pt idx="136">
                  <c:v>51.73674894010199</c:v>
                </c:pt>
                <c:pt idx="137">
                  <c:v>52.123026122502921</c:v>
                </c:pt>
                <c:pt idx="138">
                  <c:v>51.045377011278575</c:v>
                </c:pt>
                <c:pt idx="139">
                  <c:v>50.937334689435403</c:v>
                </c:pt>
                <c:pt idx="140">
                  <c:v>50.484680905539498</c:v>
                </c:pt>
                <c:pt idx="141">
                  <c:v>49.374469611638389</c:v>
                </c:pt>
                <c:pt idx="142">
                  <c:v>48.594665050337738</c:v>
                </c:pt>
                <c:pt idx="143">
                  <c:v>49.457999450582506</c:v>
                </c:pt>
                <c:pt idx="144">
                  <c:v>49.311433229689136</c:v>
                </c:pt>
                <c:pt idx="145">
                  <c:v>50.226817984389214</c:v>
                </c:pt>
                <c:pt idx="146">
                  <c:v>50.416622360423581</c:v>
                </c:pt>
                <c:pt idx="147">
                  <c:v>50.473712275150866</c:v>
                </c:pt>
                <c:pt idx="148">
                  <c:v>49.077564493960843</c:v>
                </c:pt>
                <c:pt idx="149">
                  <c:v>48.966162781418333</c:v>
                </c:pt>
                <c:pt idx="150">
                  <c:v>48.855397209366771</c:v>
                </c:pt>
                <c:pt idx="151">
                  <c:v>48.961145737653467</c:v>
                </c:pt>
                <c:pt idx="152">
                  <c:v>50.036588429752769</c:v>
                </c:pt>
                <c:pt idx="153">
                  <c:v>50.091531193578412</c:v>
                </c:pt>
                <c:pt idx="154">
                  <c:v>49.030202123867774</c:v>
                </c:pt>
                <c:pt idx="155">
                  <c:v>48.728136931442627</c:v>
                </c:pt>
                <c:pt idx="156">
                  <c:v>48.156821367784651</c:v>
                </c:pt>
                <c:pt idx="157">
                  <c:v>47.797128230398528</c:v>
                </c:pt>
                <c:pt idx="158">
                  <c:v>48.832404211296584</c:v>
                </c:pt>
                <c:pt idx="159">
                  <c:v>48.584296394486515</c:v>
                </c:pt>
                <c:pt idx="160">
                  <c:v>49.133143280535549</c:v>
                </c:pt>
                <c:pt idx="161">
                  <c:v>48.819549957390109</c:v>
                </c:pt>
                <c:pt idx="162">
                  <c:v>49.344797145857925</c:v>
                </c:pt>
                <c:pt idx="163">
                  <c:v>49.744717714117066</c:v>
                </c:pt>
                <c:pt idx="164">
                  <c:v>50.392009436411669</c:v>
                </c:pt>
                <c:pt idx="165">
                  <c:v>50.913656290727801</c:v>
                </c:pt>
                <c:pt idx="166">
                  <c:v>51.732035687779351</c:v>
                </c:pt>
                <c:pt idx="167">
                  <c:v>52.397104531304365</c:v>
                </c:pt>
                <c:pt idx="168">
                  <c:v>54.129983435341394</c:v>
                </c:pt>
                <c:pt idx="169">
                  <c:v>54.37853181736817</c:v>
                </c:pt>
                <c:pt idx="170">
                  <c:v>54.010425321734132</c:v>
                </c:pt>
                <c:pt idx="171">
                  <c:v>53.727572901412323</c:v>
                </c:pt>
                <c:pt idx="172">
                  <c:v>54.124268291131536</c:v>
                </c:pt>
                <c:pt idx="173">
                  <c:v>54.311928295789151</c:v>
                </c:pt>
                <c:pt idx="174">
                  <c:v>55.310433176899267</c:v>
                </c:pt>
                <c:pt idx="175">
                  <c:v>55.769239293623173</c:v>
                </c:pt>
                <c:pt idx="176">
                  <c:v>54.746813192940728</c:v>
                </c:pt>
                <c:pt idx="177">
                  <c:v>54.329762225587018</c:v>
                </c:pt>
                <c:pt idx="178">
                  <c:v>54.922164892277145</c:v>
                </c:pt>
                <c:pt idx="179">
                  <c:v>54.528905602507827</c:v>
                </c:pt>
                <c:pt idx="180">
                  <c:v>54.975446844055355</c:v>
                </c:pt>
                <c:pt idx="181">
                  <c:v>54.869299250360854</c:v>
                </c:pt>
                <c:pt idx="182">
                  <c:v>54.211133532413498</c:v>
                </c:pt>
                <c:pt idx="183">
                  <c:v>53.759811779572189</c:v>
                </c:pt>
                <c:pt idx="184">
                  <c:v>53.590056385462553</c:v>
                </c:pt>
                <c:pt idx="185">
                  <c:v>53.366896181743179</c:v>
                </c:pt>
                <c:pt idx="186">
                  <c:v>52.0356582706873</c:v>
                </c:pt>
                <c:pt idx="187">
                  <c:v>51.561057543623981</c:v>
                </c:pt>
                <c:pt idx="188">
                  <c:v>51.229324668262635</c:v>
                </c:pt>
                <c:pt idx="189">
                  <c:v>49.728898035405436</c:v>
                </c:pt>
                <c:pt idx="190">
                  <c:v>48.577498175273945</c:v>
                </c:pt>
                <c:pt idx="191">
                  <c:v>#N/A</c:v>
                </c:pt>
                <c:pt idx="192">
                  <c:v>#N/A</c:v>
                </c:pt>
                <c:pt idx="193">
                  <c:v>#N/A</c:v>
                </c:pt>
                <c:pt idx="194">
                  <c:v>#N/A</c:v>
                </c:pt>
                <c:pt idx="195">
                  <c:v>#N/A</c:v>
                </c:pt>
                <c:pt idx="196">
                  <c:v>#N/A</c:v>
                </c:pt>
                <c:pt idx="197">
                  <c:v>#N/A</c:v>
                </c:pt>
              </c:numCache>
            </c:numRef>
          </c:val>
          <c:smooth val="0"/>
          <c:extLst>
            <c:ext xmlns:c16="http://schemas.microsoft.com/office/drawing/2014/chart" uri="{C3380CC4-5D6E-409C-BE32-E72D297353CC}">
              <c16:uniqueId val="{00000000-67D1-4F44-9271-F275D162FFFB}"/>
            </c:ext>
          </c:extLst>
        </c:ser>
        <c:ser>
          <c:idx val="1"/>
          <c:order val="1"/>
          <c:tx>
            <c:strRef>
              <c:f>Sheet1!$AF$75</c:f>
              <c:strCache>
                <c:ptCount val="1"/>
                <c:pt idx="0">
                  <c:v>Global PMI</c:v>
                </c:pt>
              </c:strCache>
            </c:strRef>
          </c:tx>
          <c:spPr>
            <a:ln w="28575" cap="rnd">
              <a:solidFill>
                <a:schemeClr val="accent2"/>
              </a:solidFill>
              <a:round/>
            </a:ln>
            <a:effectLst/>
          </c:spPr>
          <c:marker>
            <c:symbol val="none"/>
          </c:marker>
          <c:cat>
            <c:numRef>
              <c:f>Sheet1!$B$89:$B$297</c:f>
              <c:numCache>
                <c:formatCode>m/d/yyyy</c:formatCode>
                <c:ptCount val="20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pt idx="127">
                  <c:v>42978</c:v>
                </c:pt>
                <c:pt idx="128">
                  <c:v>43008</c:v>
                </c:pt>
                <c:pt idx="129">
                  <c:v>43039</c:v>
                </c:pt>
                <c:pt idx="130">
                  <c:v>43069</c:v>
                </c:pt>
                <c:pt idx="131">
                  <c:v>43100</c:v>
                </c:pt>
                <c:pt idx="132">
                  <c:v>43131</c:v>
                </c:pt>
                <c:pt idx="133">
                  <c:v>43159</c:v>
                </c:pt>
                <c:pt idx="134">
                  <c:v>43190</c:v>
                </c:pt>
                <c:pt idx="135">
                  <c:v>43220</c:v>
                </c:pt>
                <c:pt idx="136">
                  <c:v>43251</c:v>
                </c:pt>
                <c:pt idx="137">
                  <c:v>43281</c:v>
                </c:pt>
                <c:pt idx="138">
                  <c:v>43312</c:v>
                </c:pt>
                <c:pt idx="139">
                  <c:v>43343</c:v>
                </c:pt>
                <c:pt idx="140">
                  <c:v>43373</c:v>
                </c:pt>
                <c:pt idx="141">
                  <c:v>43404</c:v>
                </c:pt>
                <c:pt idx="142">
                  <c:v>43434</c:v>
                </c:pt>
                <c:pt idx="143">
                  <c:v>43465</c:v>
                </c:pt>
                <c:pt idx="144">
                  <c:v>43496</c:v>
                </c:pt>
                <c:pt idx="145">
                  <c:v>43524</c:v>
                </c:pt>
                <c:pt idx="146">
                  <c:v>43555</c:v>
                </c:pt>
                <c:pt idx="147">
                  <c:v>43585</c:v>
                </c:pt>
                <c:pt idx="148">
                  <c:v>43616</c:v>
                </c:pt>
                <c:pt idx="149">
                  <c:v>43646</c:v>
                </c:pt>
                <c:pt idx="150">
                  <c:v>43677</c:v>
                </c:pt>
                <c:pt idx="151">
                  <c:v>43708</c:v>
                </c:pt>
                <c:pt idx="152">
                  <c:v>43738</c:v>
                </c:pt>
                <c:pt idx="153">
                  <c:v>43769</c:v>
                </c:pt>
                <c:pt idx="154">
                  <c:v>43799</c:v>
                </c:pt>
                <c:pt idx="155">
                  <c:v>43830</c:v>
                </c:pt>
                <c:pt idx="156">
                  <c:v>43861</c:v>
                </c:pt>
                <c:pt idx="157">
                  <c:v>43890</c:v>
                </c:pt>
                <c:pt idx="158">
                  <c:v>43921</c:v>
                </c:pt>
                <c:pt idx="159">
                  <c:v>43951</c:v>
                </c:pt>
                <c:pt idx="160">
                  <c:v>43982</c:v>
                </c:pt>
                <c:pt idx="161">
                  <c:v>44012</c:v>
                </c:pt>
                <c:pt idx="162">
                  <c:v>44043</c:v>
                </c:pt>
                <c:pt idx="163">
                  <c:v>44074</c:v>
                </c:pt>
                <c:pt idx="164">
                  <c:v>44104</c:v>
                </c:pt>
                <c:pt idx="165">
                  <c:v>44135</c:v>
                </c:pt>
                <c:pt idx="166">
                  <c:v>44165</c:v>
                </c:pt>
                <c:pt idx="167">
                  <c:v>44196</c:v>
                </c:pt>
                <c:pt idx="168">
                  <c:v>44227</c:v>
                </c:pt>
                <c:pt idx="169">
                  <c:v>44255</c:v>
                </c:pt>
                <c:pt idx="170">
                  <c:v>44286</c:v>
                </c:pt>
                <c:pt idx="171">
                  <c:v>44316</c:v>
                </c:pt>
                <c:pt idx="172">
                  <c:v>44347</c:v>
                </c:pt>
                <c:pt idx="173">
                  <c:v>44377</c:v>
                </c:pt>
                <c:pt idx="174">
                  <c:v>44408</c:v>
                </c:pt>
                <c:pt idx="175">
                  <c:v>44439</c:v>
                </c:pt>
                <c:pt idx="176">
                  <c:v>44469</c:v>
                </c:pt>
                <c:pt idx="177">
                  <c:v>44500</c:v>
                </c:pt>
                <c:pt idx="178">
                  <c:v>44530</c:v>
                </c:pt>
                <c:pt idx="179">
                  <c:v>44561</c:v>
                </c:pt>
                <c:pt idx="180">
                  <c:v>44592</c:v>
                </c:pt>
                <c:pt idx="181">
                  <c:v>44620</c:v>
                </c:pt>
                <c:pt idx="182">
                  <c:v>44651</c:v>
                </c:pt>
                <c:pt idx="183">
                  <c:v>44681</c:v>
                </c:pt>
                <c:pt idx="184">
                  <c:v>44712</c:v>
                </c:pt>
                <c:pt idx="185">
                  <c:v>44742</c:v>
                </c:pt>
                <c:pt idx="186">
                  <c:v>44773</c:v>
                </c:pt>
                <c:pt idx="187">
                  <c:v>44804</c:v>
                </c:pt>
                <c:pt idx="188">
                  <c:v>44834</c:v>
                </c:pt>
                <c:pt idx="189">
                  <c:v>44865</c:v>
                </c:pt>
                <c:pt idx="190">
                  <c:v>44895</c:v>
                </c:pt>
                <c:pt idx="191">
                  <c:v>44926</c:v>
                </c:pt>
                <c:pt idx="192">
                  <c:v>44957</c:v>
                </c:pt>
                <c:pt idx="193">
                  <c:v>44985</c:v>
                </c:pt>
                <c:pt idx="194">
                  <c:v>45016</c:v>
                </c:pt>
                <c:pt idx="195">
                  <c:v>45046</c:v>
                </c:pt>
                <c:pt idx="196">
                  <c:v>45077</c:v>
                </c:pt>
                <c:pt idx="197">
                  <c:v>45107</c:v>
                </c:pt>
              </c:numCache>
            </c:numRef>
          </c:cat>
          <c:val>
            <c:numRef>
              <c:f>Sheet1!$AF$89:$AF$297</c:f>
              <c:numCache>
                <c:formatCode>General</c:formatCode>
                <c:ptCount val="209"/>
                <c:pt idx="0">
                  <c:v>52.724999999999994</c:v>
                </c:pt>
                <c:pt idx="1">
                  <c:v>52.599999999999994</c:v>
                </c:pt>
                <c:pt idx="2">
                  <c:v>53.550000000000004</c:v>
                </c:pt>
                <c:pt idx="3">
                  <c:v>55.274999999999999</c:v>
                </c:pt>
                <c:pt idx="4">
                  <c:v>54.075000000000003</c:v>
                </c:pt>
                <c:pt idx="5">
                  <c:v>53.812499999999993</c:v>
                </c:pt>
                <c:pt idx="6">
                  <c:v>53.012499999999996</c:v>
                </c:pt>
                <c:pt idx="7">
                  <c:v>52.587499999999999</c:v>
                </c:pt>
                <c:pt idx="8">
                  <c:v>53.162500000000001</c:v>
                </c:pt>
                <c:pt idx="9">
                  <c:v>51.612499999999997</c:v>
                </c:pt>
                <c:pt idx="10">
                  <c:v>52.537499999999987</c:v>
                </c:pt>
                <c:pt idx="11">
                  <c:v>52.162500000000001</c:v>
                </c:pt>
                <c:pt idx="12">
                  <c:v>52.112499999999997</c:v>
                </c:pt>
                <c:pt idx="13">
                  <c:v>51.225000000000001</c:v>
                </c:pt>
                <c:pt idx="14">
                  <c:v>53.362499999999997</c:v>
                </c:pt>
                <c:pt idx="15">
                  <c:v>53.424999999999997</c:v>
                </c:pt>
                <c:pt idx="16">
                  <c:v>51.037499999999994</c:v>
                </c:pt>
                <c:pt idx="17">
                  <c:v>50.924999999999997</c:v>
                </c:pt>
                <c:pt idx="18">
                  <c:v>49.1</c:v>
                </c:pt>
                <c:pt idx="19">
                  <c:v>48.349999999999994</c:v>
                </c:pt>
                <c:pt idx="20">
                  <c:v>47.5</c:v>
                </c:pt>
                <c:pt idx="21">
                  <c:v>41.887499999999996</c:v>
                </c:pt>
                <c:pt idx="22">
                  <c:v>38.23749999999999</c:v>
                </c:pt>
                <c:pt idx="23">
                  <c:v>36.712499999999991</c:v>
                </c:pt>
                <c:pt idx="24">
                  <c:v>38.574999999999996</c:v>
                </c:pt>
                <c:pt idx="25">
                  <c:v>41.23749999999999</c:v>
                </c:pt>
                <c:pt idx="26">
                  <c:v>41.899999999999991</c:v>
                </c:pt>
                <c:pt idx="27">
                  <c:v>44.124999999999993</c:v>
                </c:pt>
                <c:pt idx="28">
                  <c:v>45.8</c:v>
                </c:pt>
                <c:pt idx="29">
                  <c:v>48.25</c:v>
                </c:pt>
                <c:pt idx="30">
                  <c:v>50.324999999999996</c:v>
                </c:pt>
                <c:pt idx="31">
                  <c:v>52.562499999999993</c:v>
                </c:pt>
                <c:pt idx="32">
                  <c:v>53.612499999999997</c:v>
                </c:pt>
                <c:pt idx="33">
                  <c:v>55.024999999999991</c:v>
                </c:pt>
                <c:pt idx="34">
                  <c:v>55.099999999999994</c:v>
                </c:pt>
                <c:pt idx="35">
                  <c:v>55.637500000000003</c:v>
                </c:pt>
                <c:pt idx="36">
                  <c:v>56.199999999999996</c:v>
                </c:pt>
                <c:pt idx="37">
                  <c:v>54.362499999999997</c:v>
                </c:pt>
                <c:pt idx="38">
                  <c:v>56.400000000000006</c:v>
                </c:pt>
                <c:pt idx="39">
                  <c:v>56.924999999999997</c:v>
                </c:pt>
                <c:pt idx="40">
                  <c:v>56.224999999999994</c:v>
                </c:pt>
                <c:pt idx="41">
                  <c:v>54.3125</c:v>
                </c:pt>
                <c:pt idx="42">
                  <c:v>53.612499999999997</c:v>
                </c:pt>
                <c:pt idx="43">
                  <c:v>54.1875</c:v>
                </c:pt>
                <c:pt idx="44">
                  <c:v>55.11249999999999</c:v>
                </c:pt>
                <c:pt idx="45">
                  <c:v>56.099999999999994</c:v>
                </c:pt>
                <c:pt idx="46">
                  <c:v>56.050000000000004</c:v>
                </c:pt>
                <c:pt idx="47">
                  <c:v>55.774999999999984</c:v>
                </c:pt>
                <c:pt idx="48">
                  <c:v>56.512499999999996</c:v>
                </c:pt>
                <c:pt idx="49">
                  <c:v>55.9</c:v>
                </c:pt>
                <c:pt idx="50">
                  <c:v>56.300000000000004</c:v>
                </c:pt>
                <c:pt idx="51">
                  <c:v>55.75</c:v>
                </c:pt>
                <c:pt idx="52">
                  <c:v>53.387499999999996</c:v>
                </c:pt>
                <c:pt idx="53">
                  <c:v>53.4375</c:v>
                </c:pt>
                <c:pt idx="54">
                  <c:v>51.225000000000001</c:v>
                </c:pt>
                <c:pt idx="55">
                  <c:v>51.024999999999991</c:v>
                </c:pt>
                <c:pt idx="56">
                  <c:v>50.787499999999994</c:v>
                </c:pt>
                <c:pt idx="57">
                  <c:v>50.462499999999991</c:v>
                </c:pt>
                <c:pt idx="58">
                  <c:v>49.737499999999997</c:v>
                </c:pt>
                <c:pt idx="59">
                  <c:v>50.874999999999993</c:v>
                </c:pt>
                <c:pt idx="60">
                  <c:v>51.04999999999999</c:v>
                </c:pt>
                <c:pt idx="61">
                  <c:v>51.699999999999996</c:v>
                </c:pt>
                <c:pt idx="62">
                  <c:v>51.912500000000001</c:v>
                </c:pt>
                <c:pt idx="63">
                  <c:v>52.062499999999986</c:v>
                </c:pt>
                <c:pt idx="64">
                  <c:v>49.912499999999994</c:v>
                </c:pt>
                <c:pt idx="65">
                  <c:v>49.3125</c:v>
                </c:pt>
                <c:pt idx="66">
                  <c:v>48.4375</c:v>
                </c:pt>
                <c:pt idx="67">
                  <c:v>48.86249999999999</c:v>
                </c:pt>
                <c:pt idx="68">
                  <c:v>48.787500000000001</c:v>
                </c:pt>
                <c:pt idx="69">
                  <c:v>48.637500000000003</c:v>
                </c:pt>
                <c:pt idx="70">
                  <c:v>48.524999999999999</c:v>
                </c:pt>
                <c:pt idx="71">
                  <c:v>48.875</c:v>
                </c:pt>
                <c:pt idx="72">
                  <c:v>49.537499999999994</c:v>
                </c:pt>
                <c:pt idx="73">
                  <c:v>50.125</c:v>
                </c:pt>
                <c:pt idx="74">
                  <c:v>49.712499999999991</c:v>
                </c:pt>
                <c:pt idx="75">
                  <c:v>48.900000000000006</c:v>
                </c:pt>
                <c:pt idx="76">
                  <c:v>49.175000000000004</c:v>
                </c:pt>
                <c:pt idx="77">
                  <c:v>50.587499999999999</c:v>
                </c:pt>
                <c:pt idx="78">
                  <c:v>51.5625</c:v>
                </c:pt>
                <c:pt idx="79">
                  <c:v>52.287499999999994</c:v>
                </c:pt>
                <c:pt idx="80">
                  <c:v>52.412499999999994</c:v>
                </c:pt>
                <c:pt idx="81">
                  <c:v>52.637499999999996</c:v>
                </c:pt>
                <c:pt idx="82">
                  <c:v>52.993749999999991</c:v>
                </c:pt>
                <c:pt idx="83">
                  <c:v>53.3</c:v>
                </c:pt>
                <c:pt idx="84">
                  <c:v>52.062499999999993</c:v>
                </c:pt>
                <c:pt idx="85">
                  <c:v>52.625</c:v>
                </c:pt>
                <c:pt idx="86">
                  <c:v>52.737499999999997</c:v>
                </c:pt>
                <c:pt idx="87">
                  <c:v>52.962499999999991</c:v>
                </c:pt>
                <c:pt idx="88">
                  <c:v>52.987499999999997</c:v>
                </c:pt>
                <c:pt idx="89">
                  <c:v>52.874999999999993</c:v>
                </c:pt>
                <c:pt idx="90">
                  <c:v>53.212499999999999</c:v>
                </c:pt>
                <c:pt idx="91">
                  <c:v>53.574999999999996</c:v>
                </c:pt>
                <c:pt idx="92">
                  <c:v>52.75</c:v>
                </c:pt>
                <c:pt idx="93">
                  <c:v>53.249999999999993</c:v>
                </c:pt>
                <c:pt idx="94">
                  <c:v>53.062499999999993</c:v>
                </c:pt>
                <c:pt idx="95">
                  <c:v>52.019999999999996</c:v>
                </c:pt>
                <c:pt idx="96">
                  <c:v>51.824999999999996</c:v>
                </c:pt>
                <c:pt idx="97">
                  <c:v>51.66</c:v>
                </c:pt>
                <c:pt idx="98">
                  <c:v>51.41</c:v>
                </c:pt>
                <c:pt idx="99">
                  <c:v>50.886666666666663</c:v>
                </c:pt>
                <c:pt idx="100">
                  <c:v>51.17</c:v>
                </c:pt>
                <c:pt idx="101">
                  <c:v>51</c:v>
                </c:pt>
                <c:pt idx="102">
                  <c:v>50.8</c:v>
                </c:pt>
                <c:pt idx="103">
                  <c:v>50.5</c:v>
                </c:pt>
                <c:pt idx="104">
                  <c:v>50.4</c:v>
                </c:pt>
                <c:pt idx="105">
                  <c:v>51</c:v>
                </c:pt>
                <c:pt idx="106">
                  <c:v>51</c:v>
                </c:pt>
                <c:pt idx="107">
                  <c:v>50.7</c:v>
                </c:pt>
                <c:pt idx="108">
                  <c:v>50.9</c:v>
                </c:pt>
                <c:pt idx="109">
                  <c:v>50</c:v>
                </c:pt>
                <c:pt idx="110">
                  <c:v>50.6</c:v>
                </c:pt>
                <c:pt idx="111">
                  <c:v>50.2</c:v>
                </c:pt>
                <c:pt idx="112">
                  <c:v>50.1</c:v>
                </c:pt>
                <c:pt idx="113">
                  <c:v>50.4</c:v>
                </c:pt>
                <c:pt idx="114">
                  <c:v>51</c:v>
                </c:pt>
                <c:pt idx="115">
                  <c:v>50.8</c:v>
                </c:pt>
                <c:pt idx="116">
                  <c:v>51.1</c:v>
                </c:pt>
                <c:pt idx="117">
                  <c:v>52</c:v>
                </c:pt>
                <c:pt idx="118">
                  <c:v>52.1</c:v>
                </c:pt>
                <c:pt idx="119">
                  <c:v>52.7</c:v>
                </c:pt>
                <c:pt idx="120">
                  <c:v>52.8</c:v>
                </c:pt>
                <c:pt idx="121">
                  <c:v>53</c:v>
                </c:pt>
                <c:pt idx="122">
                  <c:v>53</c:v>
                </c:pt>
                <c:pt idx="123">
                  <c:v>52.7</c:v>
                </c:pt>
                <c:pt idx="124">
                  <c:v>52.6</c:v>
                </c:pt>
                <c:pt idx="125">
                  <c:v>52.6</c:v>
                </c:pt>
                <c:pt idx="126">
                  <c:v>52.8</c:v>
                </c:pt>
                <c:pt idx="127">
                  <c:v>53.2</c:v>
                </c:pt>
                <c:pt idx="128">
                  <c:v>53.3</c:v>
                </c:pt>
                <c:pt idx="129">
                  <c:v>53.5</c:v>
                </c:pt>
                <c:pt idx="130">
                  <c:v>54.1</c:v>
                </c:pt>
                <c:pt idx="131">
                  <c:v>54.5</c:v>
                </c:pt>
                <c:pt idx="132">
                  <c:v>54.3</c:v>
                </c:pt>
                <c:pt idx="133">
                  <c:v>54</c:v>
                </c:pt>
                <c:pt idx="134">
                  <c:v>53.2</c:v>
                </c:pt>
                <c:pt idx="135">
                  <c:v>53.4</c:v>
                </c:pt>
                <c:pt idx="136">
                  <c:v>53</c:v>
                </c:pt>
                <c:pt idx="137">
                  <c:v>52.9</c:v>
                </c:pt>
                <c:pt idx="138">
                  <c:v>52.7</c:v>
                </c:pt>
                <c:pt idx="139">
                  <c:v>52.5</c:v>
                </c:pt>
                <c:pt idx="140">
                  <c:v>52.1</c:v>
                </c:pt>
                <c:pt idx="141">
                  <c:v>52</c:v>
                </c:pt>
                <c:pt idx="142">
                  <c:v>51.9</c:v>
                </c:pt>
                <c:pt idx="143">
                  <c:v>51.4</c:v>
                </c:pt>
                <c:pt idx="144">
                  <c:v>50.8</c:v>
                </c:pt>
                <c:pt idx="145">
                  <c:v>50.6</c:v>
                </c:pt>
                <c:pt idx="146">
                  <c:v>50.5</c:v>
                </c:pt>
                <c:pt idx="147">
                  <c:v>50.5</c:v>
                </c:pt>
                <c:pt idx="148">
                  <c:v>49.8</c:v>
                </c:pt>
                <c:pt idx="149">
                  <c:v>49.4</c:v>
                </c:pt>
                <c:pt idx="150">
                  <c:v>49.3</c:v>
                </c:pt>
                <c:pt idx="151">
                  <c:v>49.5</c:v>
                </c:pt>
                <c:pt idx="152">
                  <c:v>49.7</c:v>
                </c:pt>
                <c:pt idx="153">
                  <c:v>49.8</c:v>
                </c:pt>
                <c:pt idx="154">
                  <c:v>50.3</c:v>
                </c:pt>
                <c:pt idx="155">
                  <c:v>50.1</c:v>
                </c:pt>
                <c:pt idx="156">
                  <c:v>50.3</c:v>
                </c:pt>
                <c:pt idx="157">
                  <c:v>47.1</c:v>
                </c:pt>
                <c:pt idx="158">
                  <c:v>47.3</c:v>
                </c:pt>
                <c:pt idx="159">
                  <c:v>39.6</c:v>
                </c:pt>
                <c:pt idx="160">
                  <c:v>42.4</c:v>
                </c:pt>
                <c:pt idx="161">
                  <c:v>48</c:v>
                </c:pt>
                <c:pt idx="162">
                  <c:v>50.6</c:v>
                </c:pt>
                <c:pt idx="163">
                  <c:v>51.8</c:v>
                </c:pt>
                <c:pt idx="164">
                  <c:v>52.4</c:v>
                </c:pt>
                <c:pt idx="165">
                  <c:v>53.1</c:v>
                </c:pt>
                <c:pt idx="166">
                  <c:v>53.8</c:v>
                </c:pt>
                <c:pt idx="167">
                  <c:v>53.8</c:v>
                </c:pt>
                <c:pt idx="168">
                  <c:v>53.6</c:v>
                </c:pt>
                <c:pt idx="169">
                  <c:v>54</c:v>
                </c:pt>
                <c:pt idx="170">
                  <c:v>55</c:v>
                </c:pt>
                <c:pt idx="171">
                  <c:v>55.8</c:v>
                </c:pt>
                <c:pt idx="172">
                  <c:v>56</c:v>
                </c:pt>
                <c:pt idx="173">
                  <c:v>55.5</c:v>
                </c:pt>
                <c:pt idx="174">
                  <c:v>55.4</c:v>
                </c:pt>
                <c:pt idx="175">
                  <c:v>54.1</c:v>
                </c:pt>
                <c:pt idx="176">
                  <c:v>54.1</c:v>
                </c:pt>
                <c:pt idx="177">
                  <c:v>54.2</c:v>
                </c:pt>
                <c:pt idx="178">
                  <c:v>54.2</c:v>
                </c:pt>
                <c:pt idx="179">
                  <c:v>54.3</c:v>
                </c:pt>
                <c:pt idx="180">
                  <c:v>53.2</c:v>
                </c:pt>
                <c:pt idx="181">
                  <c:v>53.7</c:v>
                </c:pt>
                <c:pt idx="182">
                  <c:v>52.9</c:v>
                </c:pt>
                <c:pt idx="183">
                  <c:v>52.3</c:v>
                </c:pt>
                <c:pt idx="184">
                  <c:v>52.3</c:v>
                </c:pt>
                <c:pt idx="185">
                  <c:v>52.2</c:v>
                </c:pt>
                <c:pt idx="186">
                  <c:v>51.1</c:v>
                </c:pt>
                <c:pt idx="187">
                  <c:v>50.3</c:v>
                </c:pt>
                <c:pt idx="188">
                  <c:v>#N/A</c:v>
                </c:pt>
                <c:pt idx="189">
                  <c:v>#N/A</c:v>
                </c:pt>
                <c:pt idx="190">
                  <c:v>#N/A</c:v>
                </c:pt>
                <c:pt idx="191">
                  <c:v>#N/A</c:v>
                </c:pt>
                <c:pt idx="192">
                  <c:v>#N/A</c:v>
                </c:pt>
                <c:pt idx="193">
                  <c:v>#N/A</c:v>
                </c:pt>
                <c:pt idx="194">
                  <c:v>#N/A</c:v>
                </c:pt>
                <c:pt idx="195">
                  <c:v>#N/A</c:v>
                </c:pt>
                <c:pt idx="196">
                  <c:v>#N/A</c:v>
                </c:pt>
                <c:pt idx="197">
                  <c:v>#N/A</c:v>
                </c:pt>
              </c:numCache>
            </c:numRef>
          </c:val>
          <c:smooth val="0"/>
          <c:extLst>
            <c:ext xmlns:c16="http://schemas.microsoft.com/office/drawing/2014/chart" uri="{C3380CC4-5D6E-409C-BE32-E72D297353CC}">
              <c16:uniqueId val="{00000001-67D1-4F44-9271-F275D162FFFB}"/>
            </c:ext>
          </c:extLst>
        </c:ser>
        <c:ser>
          <c:idx val="2"/>
          <c:order val="2"/>
          <c:tx>
            <c:strRef>
              <c:f>Sheet1!$AG$75</c:f>
              <c:strCache>
                <c:ptCount val="1"/>
                <c:pt idx="0">
                  <c:v>Predictor Model ex. Dollar</c:v>
                </c:pt>
              </c:strCache>
            </c:strRef>
          </c:tx>
          <c:spPr>
            <a:ln w="28575" cap="rnd">
              <a:solidFill>
                <a:schemeClr val="tx2"/>
              </a:solidFill>
              <a:prstDash val="sysDash"/>
              <a:round/>
            </a:ln>
            <a:effectLst/>
          </c:spPr>
          <c:marker>
            <c:symbol val="none"/>
          </c:marker>
          <c:cat>
            <c:numRef>
              <c:f>Sheet1!$B$89:$B$297</c:f>
              <c:numCache>
                <c:formatCode>m/d/yyyy</c:formatCode>
                <c:ptCount val="20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pt idx="127">
                  <c:v>42978</c:v>
                </c:pt>
                <c:pt idx="128">
                  <c:v>43008</c:v>
                </c:pt>
                <c:pt idx="129">
                  <c:v>43039</c:v>
                </c:pt>
                <c:pt idx="130">
                  <c:v>43069</c:v>
                </c:pt>
                <c:pt idx="131">
                  <c:v>43100</c:v>
                </c:pt>
                <c:pt idx="132">
                  <c:v>43131</c:v>
                </c:pt>
                <c:pt idx="133">
                  <c:v>43159</c:v>
                </c:pt>
                <c:pt idx="134">
                  <c:v>43190</c:v>
                </c:pt>
                <c:pt idx="135">
                  <c:v>43220</c:v>
                </c:pt>
                <c:pt idx="136">
                  <c:v>43251</c:v>
                </c:pt>
                <c:pt idx="137">
                  <c:v>43281</c:v>
                </c:pt>
                <c:pt idx="138">
                  <c:v>43312</c:v>
                </c:pt>
                <c:pt idx="139">
                  <c:v>43343</c:v>
                </c:pt>
                <c:pt idx="140">
                  <c:v>43373</c:v>
                </c:pt>
                <c:pt idx="141">
                  <c:v>43404</c:v>
                </c:pt>
                <c:pt idx="142">
                  <c:v>43434</c:v>
                </c:pt>
                <c:pt idx="143">
                  <c:v>43465</c:v>
                </c:pt>
                <c:pt idx="144">
                  <c:v>43496</c:v>
                </c:pt>
                <c:pt idx="145">
                  <c:v>43524</c:v>
                </c:pt>
                <c:pt idx="146">
                  <c:v>43555</c:v>
                </c:pt>
                <c:pt idx="147">
                  <c:v>43585</c:v>
                </c:pt>
                <c:pt idx="148">
                  <c:v>43616</c:v>
                </c:pt>
                <c:pt idx="149">
                  <c:v>43646</c:v>
                </c:pt>
                <c:pt idx="150">
                  <c:v>43677</c:v>
                </c:pt>
                <c:pt idx="151">
                  <c:v>43708</c:v>
                </c:pt>
                <c:pt idx="152">
                  <c:v>43738</c:v>
                </c:pt>
                <c:pt idx="153">
                  <c:v>43769</c:v>
                </c:pt>
                <c:pt idx="154">
                  <c:v>43799</c:v>
                </c:pt>
                <c:pt idx="155">
                  <c:v>43830</c:v>
                </c:pt>
                <c:pt idx="156">
                  <c:v>43861</c:v>
                </c:pt>
                <c:pt idx="157">
                  <c:v>43890</c:v>
                </c:pt>
                <c:pt idx="158">
                  <c:v>43921</c:v>
                </c:pt>
                <c:pt idx="159">
                  <c:v>43951</c:v>
                </c:pt>
                <c:pt idx="160">
                  <c:v>43982</c:v>
                </c:pt>
                <c:pt idx="161">
                  <c:v>44012</c:v>
                </c:pt>
                <c:pt idx="162">
                  <c:v>44043</c:v>
                </c:pt>
                <c:pt idx="163">
                  <c:v>44074</c:v>
                </c:pt>
                <c:pt idx="164">
                  <c:v>44104</c:v>
                </c:pt>
                <c:pt idx="165">
                  <c:v>44135</c:v>
                </c:pt>
                <c:pt idx="166">
                  <c:v>44165</c:v>
                </c:pt>
                <c:pt idx="167">
                  <c:v>44196</c:v>
                </c:pt>
                <c:pt idx="168">
                  <c:v>44227</c:v>
                </c:pt>
                <c:pt idx="169">
                  <c:v>44255</c:v>
                </c:pt>
                <c:pt idx="170">
                  <c:v>44286</c:v>
                </c:pt>
                <c:pt idx="171">
                  <c:v>44316</c:v>
                </c:pt>
                <c:pt idx="172">
                  <c:v>44347</c:v>
                </c:pt>
                <c:pt idx="173">
                  <c:v>44377</c:v>
                </c:pt>
                <c:pt idx="174">
                  <c:v>44408</c:v>
                </c:pt>
                <c:pt idx="175">
                  <c:v>44439</c:v>
                </c:pt>
                <c:pt idx="176">
                  <c:v>44469</c:v>
                </c:pt>
                <c:pt idx="177">
                  <c:v>44500</c:v>
                </c:pt>
                <c:pt idx="178">
                  <c:v>44530</c:v>
                </c:pt>
                <c:pt idx="179">
                  <c:v>44561</c:v>
                </c:pt>
                <c:pt idx="180">
                  <c:v>44592</c:v>
                </c:pt>
                <c:pt idx="181">
                  <c:v>44620</c:v>
                </c:pt>
                <c:pt idx="182">
                  <c:v>44651</c:v>
                </c:pt>
                <c:pt idx="183">
                  <c:v>44681</c:v>
                </c:pt>
                <c:pt idx="184">
                  <c:v>44712</c:v>
                </c:pt>
                <c:pt idx="185">
                  <c:v>44742</c:v>
                </c:pt>
                <c:pt idx="186">
                  <c:v>44773</c:v>
                </c:pt>
                <c:pt idx="187">
                  <c:v>44804</c:v>
                </c:pt>
                <c:pt idx="188">
                  <c:v>44834</c:v>
                </c:pt>
                <c:pt idx="189">
                  <c:v>44865</c:v>
                </c:pt>
                <c:pt idx="190">
                  <c:v>44895</c:v>
                </c:pt>
                <c:pt idx="191">
                  <c:v>44926</c:v>
                </c:pt>
                <c:pt idx="192">
                  <c:v>44957</c:v>
                </c:pt>
                <c:pt idx="193">
                  <c:v>44985</c:v>
                </c:pt>
                <c:pt idx="194">
                  <c:v>45016</c:v>
                </c:pt>
                <c:pt idx="195">
                  <c:v>45046</c:v>
                </c:pt>
                <c:pt idx="196">
                  <c:v>45077</c:v>
                </c:pt>
                <c:pt idx="197">
                  <c:v>45107</c:v>
                </c:pt>
              </c:numCache>
            </c:numRef>
          </c:cat>
          <c:val>
            <c:numRef>
              <c:f>Sheet1!$AG$89:$AG$297</c:f>
              <c:numCache>
                <c:formatCode>General</c:formatCode>
                <c:ptCount val="20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49.728898035405436</c:v>
                </c:pt>
                <c:pt idx="190">
                  <c:v>48.577498175273945</c:v>
                </c:pt>
                <c:pt idx="191">
                  <c:v>46.686961151059904</c:v>
                </c:pt>
                <c:pt idx="192">
                  <c:v>45.977215740835909</c:v>
                </c:pt>
                <c:pt idx="193">
                  <c:v>44.98665142392727</c:v>
                </c:pt>
                <c:pt idx="194">
                  <c:v>45.091177708241617</c:v>
                </c:pt>
                <c:pt idx="195">
                  <c:v>44.070949654997321</c:v>
                </c:pt>
                <c:pt idx="196">
                  <c:v>43.314684851530984</c:v>
                </c:pt>
                <c:pt idx="197">
                  <c:v>41.790206177238638</c:v>
                </c:pt>
              </c:numCache>
            </c:numRef>
          </c:val>
          <c:smooth val="0"/>
          <c:extLst>
            <c:ext xmlns:c16="http://schemas.microsoft.com/office/drawing/2014/chart" uri="{C3380CC4-5D6E-409C-BE32-E72D297353CC}">
              <c16:uniqueId val="{00000002-67D1-4F44-9271-F275D162FFFB}"/>
            </c:ext>
          </c:extLst>
        </c:ser>
        <c:dLbls>
          <c:showLegendKey val="0"/>
          <c:showVal val="0"/>
          <c:showCatName val="0"/>
          <c:showSerName val="0"/>
          <c:showPercent val="0"/>
          <c:showBubbleSize val="0"/>
        </c:dLbls>
        <c:smooth val="0"/>
        <c:axId val="985791112"/>
        <c:axId val="985791768"/>
      </c:lineChart>
      <c:dateAx>
        <c:axId val="985791112"/>
        <c:scaling>
          <c:orientation val="minMax"/>
          <c:min val="39082"/>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crossAx val="985791768"/>
        <c:crosses val="autoZero"/>
        <c:auto val="1"/>
        <c:lblOffset val="100"/>
        <c:baseTimeUnit val="months"/>
        <c:majorUnit val="12"/>
        <c:majorTimeUnit val="months"/>
      </c:dateAx>
      <c:valAx>
        <c:axId val="985791768"/>
        <c:scaling>
          <c:orientation val="minMax"/>
          <c:max val="58"/>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crossAx val="985791112"/>
        <c:crosses val="autoZero"/>
        <c:crossBetween val="between"/>
      </c:valAx>
      <c:spPr>
        <a:noFill/>
        <a:ln>
          <a:noFill/>
        </a:ln>
        <a:effectLst/>
      </c:spPr>
    </c:plotArea>
    <c:legend>
      <c:legendPos val="b"/>
      <c:legendEntry>
        <c:idx val="2"/>
        <c:delete val="1"/>
      </c:legendEntry>
      <c:layout>
        <c:manualLayout>
          <c:xMode val="edge"/>
          <c:yMode val="edge"/>
          <c:x val="0.33027197533186692"/>
          <c:y val="0.94613593968423582"/>
          <c:w val="0.33945604933626611"/>
          <c:h val="5.386406031576402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Polly Rounded" panose="0000050000000000000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pitchFamily="50" charset="0"/>
                <a:ea typeface="+mn-ea"/>
                <a:cs typeface="+mn-cs"/>
              </a:defRPr>
            </a:pPr>
            <a:r>
              <a:rPr lang="en-US" dirty="0"/>
              <a:t>US CPI Model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lly Rounded" panose="00000500000000000000" pitchFamily="50" charset="0"/>
              <a:ea typeface="+mn-ea"/>
              <a:cs typeface="+mn-cs"/>
            </a:defRPr>
          </a:pPr>
          <a:endParaRPr lang="en-US"/>
        </a:p>
      </c:txPr>
    </c:title>
    <c:autoTitleDeleted val="0"/>
    <c:plotArea>
      <c:layout/>
      <c:lineChart>
        <c:grouping val="standard"/>
        <c:varyColors val="0"/>
        <c:ser>
          <c:idx val="0"/>
          <c:order val="0"/>
          <c:tx>
            <c:strRef>
              <c:f>Sheet1!$BP$4</c:f>
              <c:strCache>
                <c:ptCount val="1"/>
                <c:pt idx="0">
                  <c:v>CPI YOY</c:v>
                </c:pt>
              </c:strCache>
            </c:strRef>
          </c:tx>
          <c:spPr>
            <a:ln w="28575" cap="rnd">
              <a:solidFill>
                <a:schemeClr val="accent1"/>
              </a:solidFill>
              <a:round/>
            </a:ln>
            <a:effectLst/>
          </c:spPr>
          <c:marker>
            <c:symbol val="none"/>
          </c:marker>
          <c:cat>
            <c:numRef>
              <c:f>Sheet1!$A$38:$A$296</c:f>
              <c:numCache>
                <c:formatCode>m/d/yyyy</c:formatCode>
                <c:ptCount val="259"/>
                <c:pt idx="0">
                  <c:v>37529</c:v>
                </c:pt>
                <c:pt idx="1">
                  <c:v>37560</c:v>
                </c:pt>
                <c:pt idx="2">
                  <c:v>37590</c:v>
                </c:pt>
                <c:pt idx="3">
                  <c:v>37621</c:v>
                </c:pt>
                <c:pt idx="4">
                  <c:v>37652</c:v>
                </c:pt>
                <c:pt idx="5">
                  <c:v>37680</c:v>
                </c:pt>
                <c:pt idx="6">
                  <c:v>37711</c:v>
                </c:pt>
                <c:pt idx="7">
                  <c:v>37741</c:v>
                </c:pt>
                <c:pt idx="8">
                  <c:v>37772</c:v>
                </c:pt>
                <c:pt idx="9">
                  <c:v>37802</c:v>
                </c:pt>
                <c:pt idx="10">
                  <c:v>37833</c:v>
                </c:pt>
                <c:pt idx="11">
                  <c:v>37864</c:v>
                </c:pt>
                <c:pt idx="12">
                  <c:v>37894</c:v>
                </c:pt>
                <c:pt idx="13">
                  <c:v>37925</c:v>
                </c:pt>
                <c:pt idx="14">
                  <c:v>37955</c:v>
                </c:pt>
                <c:pt idx="15">
                  <c:v>37986</c:v>
                </c:pt>
                <c:pt idx="16">
                  <c:v>38017</c:v>
                </c:pt>
                <c:pt idx="17">
                  <c:v>38046</c:v>
                </c:pt>
                <c:pt idx="18">
                  <c:v>38077</c:v>
                </c:pt>
                <c:pt idx="19">
                  <c:v>38107</c:v>
                </c:pt>
                <c:pt idx="20">
                  <c:v>38138</c:v>
                </c:pt>
                <c:pt idx="21">
                  <c:v>38168</c:v>
                </c:pt>
                <c:pt idx="22">
                  <c:v>38199</c:v>
                </c:pt>
                <c:pt idx="23">
                  <c:v>38230</c:v>
                </c:pt>
                <c:pt idx="24">
                  <c:v>38260</c:v>
                </c:pt>
                <c:pt idx="25">
                  <c:v>38291</c:v>
                </c:pt>
                <c:pt idx="26">
                  <c:v>38321</c:v>
                </c:pt>
                <c:pt idx="27">
                  <c:v>38352</c:v>
                </c:pt>
                <c:pt idx="28">
                  <c:v>38383</c:v>
                </c:pt>
                <c:pt idx="29">
                  <c:v>38411</c:v>
                </c:pt>
                <c:pt idx="30">
                  <c:v>38442</c:v>
                </c:pt>
                <c:pt idx="31">
                  <c:v>38472</c:v>
                </c:pt>
                <c:pt idx="32">
                  <c:v>38503</c:v>
                </c:pt>
                <c:pt idx="33">
                  <c:v>38533</c:v>
                </c:pt>
                <c:pt idx="34">
                  <c:v>38564</c:v>
                </c:pt>
                <c:pt idx="35">
                  <c:v>38595</c:v>
                </c:pt>
                <c:pt idx="36">
                  <c:v>38625</c:v>
                </c:pt>
                <c:pt idx="37">
                  <c:v>38656</c:v>
                </c:pt>
                <c:pt idx="38">
                  <c:v>38686</c:v>
                </c:pt>
                <c:pt idx="39">
                  <c:v>38717</c:v>
                </c:pt>
                <c:pt idx="40">
                  <c:v>38748</c:v>
                </c:pt>
                <c:pt idx="41">
                  <c:v>38776</c:v>
                </c:pt>
                <c:pt idx="42">
                  <c:v>38807</c:v>
                </c:pt>
                <c:pt idx="43">
                  <c:v>38837</c:v>
                </c:pt>
                <c:pt idx="44">
                  <c:v>38868</c:v>
                </c:pt>
                <c:pt idx="45">
                  <c:v>38898</c:v>
                </c:pt>
                <c:pt idx="46">
                  <c:v>38929</c:v>
                </c:pt>
                <c:pt idx="47">
                  <c:v>38960</c:v>
                </c:pt>
                <c:pt idx="48">
                  <c:v>38990</c:v>
                </c:pt>
                <c:pt idx="49">
                  <c:v>39021</c:v>
                </c:pt>
                <c:pt idx="50">
                  <c:v>39051</c:v>
                </c:pt>
                <c:pt idx="51">
                  <c:v>39082</c:v>
                </c:pt>
                <c:pt idx="52">
                  <c:v>39113</c:v>
                </c:pt>
                <c:pt idx="53">
                  <c:v>39141</c:v>
                </c:pt>
                <c:pt idx="54">
                  <c:v>39172</c:v>
                </c:pt>
                <c:pt idx="55">
                  <c:v>39202</c:v>
                </c:pt>
                <c:pt idx="56">
                  <c:v>39233</c:v>
                </c:pt>
                <c:pt idx="57">
                  <c:v>39263</c:v>
                </c:pt>
                <c:pt idx="58">
                  <c:v>39294</c:v>
                </c:pt>
                <c:pt idx="59">
                  <c:v>39325</c:v>
                </c:pt>
                <c:pt idx="60">
                  <c:v>39355</c:v>
                </c:pt>
                <c:pt idx="61">
                  <c:v>39386</c:v>
                </c:pt>
                <c:pt idx="62">
                  <c:v>39416</c:v>
                </c:pt>
                <c:pt idx="63">
                  <c:v>39447</c:v>
                </c:pt>
                <c:pt idx="64">
                  <c:v>39478</c:v>
                </c:pt>
                <c:pt idx="65">
                  <c:v>39507</c:v>
                </c:pt>
                <c:pt idx="66">
                  <c:v>39538</c:v>
                </c:pt>
                <c:pt idx="67">
                  <c:v>39568</c:v>
                </c:pt>
                <c:pt idx="68">
                  <c:v>39599</c:v>
                </c:pt>
                <c:pt idx="69">
                  <c:v>39629</c:v>
                </c:pt>
                <c:pt idx="70">
                  <c:v>39660</c:v>
                </c:pt>
                <c:pt idx="71">
                  <c:v>39691</c:v>
                </c:pt>
                <c:pt idx="72">
                  <c:v>39721</c:v>
                </c:pt>
                <c:pt idx="73">
                  <c:v>39752</c:v>
                </c:pt>
                <c:pt idx="74">
                  <c:v>39782</c:v>
                </c:pt>
                <c:pt idx="75">
                  <c:v>39813</c:v>
                </c:pt>
                <c:pt idx="76">
                  <c:v>39844</c:v>
                </c:pt>
                <c:pt idx="77">
                  <c:v>39872</c:v>
                </c:pt>
                <c:pt idx="78">
                  <c:v>39903</c:v>
                </c:pt>
                <c:pt idx="79">
                  <c:v>39933</c:v>
                </c:pt>
                <c:pt idx="80">
                  <c:v>39964</c:v>
                </c:pt>
                <c:pt idx="81">
                  <c:v>39994</c:v>
                </c:pt>
                <c:pt idx="82">
                  <c:v>40025</c:v>
                </c:pt>
                <c:pt idx="83">
                  <c:v>40056</c:v>
                </c:pt>
                <c:pt idx="84">
                  <c:v>40086</c:v>
                </c:pt>
                <c:pt idx="85">
                  <c:v>40117</c:v>
                </c:pt>
                <c:pt idx="86">
                  <c:v>40147</c:v>
                </c:pt>
                <c:pt idx="87">
                  <c:v>40178</c:v>
                </c:pt>
                <c:pt idx="88">
                  <c:v>40209</c:v>
                </c:pt>
                <c:pt idx="89">
                  <c:v>40237</c:v>
                </c:pt>
                <c:pt idx="90">
                  <c:v>40268</c:v>
                </c:pt>
                <c:pt idx="91">
                  <c:v>40298</c:v>
                </c:pt>
                <c:pt idx="92">
                  <c:v>40329</c:v>
                </c:pt>
                <c:pt idx="93">
                  <c:v>40359</c:v>
                </c:pt>
                <c:pt idx="94">
                  <c:v>40390</c:v>
                </c:pt>
                <c:pt idx="95">
                  <c:v>40421</c:v>
                </c:pt>
                <c:pt idx="96">
                  <c:v>40451</c:v>
                </c:pt>
                <c:pt idx="97">
                  <c:v>40482</c:v>
                </c:pt>
                <c:pt idx="98">
                  <c:v>40512</c:v>
                </c:pt>
                <c:pt idx="99">
                  <c:v>40543</c:v>
                </c:pt>
                <c:pt idx="100">
                  <c:v>40574</c:v>
                </c:pt>
                <c:pt idx="101">
                  <c:v>40602</c:v>
                </c:pt>
                <c:pt idx="102">
                  <c:v>40633</c:v>
                </c:pt>
                <c:pt idx="103">
                  <c:v>40663</c:v>
                </c:pt>
                <c:pt idx="104">
                  <c:v>40694</c:v>
                </c:pt>
                <c:pt idx="105">
                  <c:v>40724</c:v>
                </c:pt>
                <c:pt idx="106">
                  <c:v>40755</c:v>
                </c:pt>
                <c:pt idx="107">
                  <c:v>40786</c:v>
                </c:pt>
                <c:pt idx="108">
                  <c:v>40816</c:v>
                </c:pt>
                <c:pt idx="109">
                  <c:v>40847</c:v>
                </c:pt>
                <c:pt idx="110">
                  <c:v>40877</c:v>
                </c:pt>
                <c:pt idx="111">
                  <c:v>40908</c:v>
                </c:pt>
                <c:pt idx="112">
                  <c:v>40939</c:v>
                </c:pt>
                <c:pt idx="113">
                  <c:v>40968</c:v>
                </c:pt>
                <c:pt idx="114">
                  <c:v>40999</c:v>
                </c:pt>
                <c:pt idx="115">
                  <c:v>41029</c:v>
                </c:pt>
                <c:pt idx="116">
                  <c:v>41060</c:v>
                </c:pt>
                <c:pt idx="117">
                  <c:v>41090</c:v>
                </c:pt>
                <c:pt idx="118">
                  <c:v>41121</c:v>
                </c:pt>
                <c:pt idx="119">
                  <c:v>41152</c:v>
                </c:pt>
                <c:pt idx="120">
                  <c:v>41182</c:v>
                </c:pt>
                <c:pt idx="121">
                  <c:v>41213</c:v>
                </c:pt>
                <c:pt idx="122">
                  <c:v>41243</c:v>
                </c:pt>
                <c:pt idx="123">
                  <c:v>41274</c:v>
                </c:pt>
                <c:pt idx="124">
                  <c:v>41305</c:v>
                </c:pt>
                <c:pt idx="125">
                  <c:v>41333</c:v>
                </c:pt>
                <c:pt idx="126">
                  <c:v>41364</c:v>
                </c:pt>
                <c:pt idx="127">
                  <c:v>41394</c:v>
                </c:pt>
                <c:pt idx="128">
                  <c:v>41425</c:v>
                </c:pt>
                <c:pt idx="129">
                  <c:v>41455</c:v>
                </c:pt>
                <c:pt idx="130">
                  <c:v>41486</c:v>
                </c:pt>
                <c:pt idx="131">
                  <c:v>41517</c:v>
                </c:pt>
                <c:pt idx="132">
                  <c:v>41547</c:v>
                </c:pt>
                <c:pt idx="133">
                  <c:v>41578</c:v>
                </c:pt>
                <c:pt idx="134">
                  <c:v>41608</c:v>
                </c:pt>
                <c:pt idx="135">
                  <c:v>41639</c:v>
                </c:pt>
                <c:pt idx="136">
                  <c:v>41670</c:v>
                </c:pt>
                <c:pt idx="137">
                  <c:v>41698</c:v>
                </c:pt>
                <c:pt idx="138">
                  <c:v>41729</c:v>
                </c:pt>
                <c:pt idx="139">
                  <c:v>41759</c:v>
                </c:pt>
                <c:pt idx="140">
                  <c:v>41790</c:v>
                </c:pt>
                <c:pt idx="141">
                  <c:v>41820</c:v>
                </c:pt>
                <c:pt idx="142">
                  <c:v>41851</c:v>
                </c:pt>
                <c:pt idx="143">
                  <c:v>41882</c:v>
                </c:pt>
                <c:pt idx="144">
                  <c:v>41912</c:v>
                </c:pt>
                <c:pt idx="145">
                  <c:v>41943</c:v>
                </c:pt>
                <c:pt idx="146">
                  <c:v>41973</c:v>
                </c:pt>
                <c:pt idx="147">
                  <c:v>42004</c:v>
                </c:pt>
                <c:pt idx="148">
                  <c:v>42035</c:v>
                </c:pt>
                <c:pt idx="149">
                  <c:v>42063</c:v>
                </c:pt>
                <c:pt idx="150">
                  <c:v>42094</c:v>
                </c:pt>
                <c:pt idx="151">
                  <c:v>42124</c:v>
                </c:pt>
                <c:pt idx="152">
                  <c:v>42155</c:v>
                </c:pt>
                <c:pt idx="153">
                  <c:v>42185</c:v>
                </c:pt>
                <c:pt idx="154">
                  <c:v>42216</c:v>
                </c:pt>
                <c:pt idx="155">
                  <c:v>42247</c:v>
                </c:pt>
                <c:pt idx="156">
                  <c:v>42277</c:v>
                </c:pt>
                <c:pt idx="157">
                  <c:v>42308</c:v>
                </c:pt>
                <c:pt idx="158">
                  <c:v>42338</c:v>
                </c:pt>
                <c:pt idx="159">
                  <c:v>42369</c:v>
                </c:pt>
                <c:pt idx="160">
                  <c:v>42400</c:v>
                </c:pt>
                <c:pt idx="161">
                  <c:v>42429</c:v>
                </c:pt>
                <c:pt idx="162">
                  <c:v>42460</c:v>
                </c:pt>
                <c:pt idx="163">
                  <c:v>42490</c:v>
                </c:pt>
                <c:pt idx="164">
                  <c:v>42521</c:v>
                </c:pt>
                <c:pt idx="165">
                  <c:v>42551</c:v>
                </c:pt>
                <c:pt idx="166">
                  <c:v>42582</c:v>
                </c:pt>
                <c:pt idx="167">
                  <c:v>42613</c:v>
                </c:pt>
                <c:pt idx="168">
                  <c:v>42643</c:v>
                </c:pt>
                <c:pt idx="169">
                  <c:v>42674</c:v>
                </c:pt>
                <c:pt idx="170">
                  <c:v>42704</c:v>
                </c:pt>
                <c:pt idx="171">
                  <c:v>42735</c:v>
                </c:pt>
                <c:pt idx="172">
                  <c:v>42766</c:v>
                </c:pt>
                <c:pt idx="173">
                  <c:v>42794</c:v>
                </c:pt>
                <c:pt idx="174">
                  <c:v>42825</c:v>
                </c:pt>
                <c:pt idx="175">
                  <c:v>42855</c:v>
                </c:pt>
                <c:pt idx="176">
                  <c:v>42886</c:v>
                </c:pt>
                <c:pt idx="177">
                  <c:v>42916</c:v>
                </c:pt>
                <c:pt idx="178">
                  <c:v>42947</c:v>
                </c:pt>
                <c:pt idx="179">
                  <c:v>42978</c:v>
                </c:pt>
                <c:pt idx="180">
                  <c:v>43008</c:v>
                </c:pt>
                <c:pt idx="181">
                  <c:v>43039</c:v>
                </c:pt>
                <c:pt idx="182">
                  <c:v>43069</c:v>
                </c:pt>
                <c:pt idx="183">
                  <c:v>43100</c:v>
                </c:pt>
                <c:pt idx="184">
                  <c:v>43131</c:v>
                </c:pt>
                <c:pt idx="185">
                  <c:v>43159</c:v>
                </c:pt>
                <c:pt idx="186">
                  <c:v>43190</c:v>
                </c:pt>
                <c:pt idx="187">
                  <c:v>43220</c:v>
                </c:pt>
                <c:pt idx="188">
                  <c:v>43251</c:v>
                </c:pt>
                <c:pt idx="189">
                  <c:v>43281</c:v>
                </c:pt>
                <c:pt idx="190">
                  <c:v>43312</c:v>
                </c:pt>
                <c:pt idx="191">
                  <c:v>43343</c:v>
                </c:pt>
                <c:pt idx="192">
                  <c:v>43373</c:v>
                </c:pt>
                <c:pt idx="193">
                  <c:v>43404</c:v>
                </c:pt>
                <c:pt idx="194">
                  <c:v>43434</c:v>
                </c:pt>
                <c:pt idx="195">
                  <c:v>43465</c:v>
                </c:pt>
                <c:pt idx="196">
                  <c:v>43496</c:v>
                </c:pt>
                <c:pt idx="197">
                  <c:v>43524</c:v>
                </c:pt>
                <c:pt idx="198">
                  <c:v>43555</c:v>
                </c:pt>
                <c:pt idx="199">
                  <c:v>43585</c:v>
                </c:pt>
                <c:pt idx="200">
                  <c:v>43616</c:v>
                </c:pt>
                <c:pt idx="201">
                  <c:v>43646</c:v>
                </c:pt>
                <c:pt idx="202">
                  <c:v>43677</c:v>
                </c:pt>
                <c:pt idx="203">
                  <c:v>43708</c:v>
                </c:pt>
                <c:pt idx="204">
                  <c:v>43738</c:v>
                </c:pt>
                <c:pt idx="205">
                  <c:v>43769</c:v>
                </c:pt>
                <c:pt idx="206">
                  <c:v>43799</c:v>
                </c:pt>
                <c:pt idx="207">
                  <c:v>43830</c:v>
                </c:pt>
                <c:pt idx="208">
                  <c:v>43861</c:v>
                </c:pt>
                <c:pt idx="209">
                  <c:v>43890</c:v>
                </c:pt>
                <c:pt idx="210">
                  <c:v>43921</c:v>
                </c:pt>
                <c:pt idx="211">
                  <c:v>43951</c:v>
                </c:pt>
                <c:pt idx="212">
                  <c:v>43982</c:v>
                </c:pt>
                <c:pt idx="213">
                  <c:v>44012</c:v>
                </c:pt>
                <c:pt idx="214">
                  <c:v>44043</c:v>
                </c:pt>
                <c:pt idx="215">
                  <c:v>44074</c:v>
                </c:pt>
                <c:pt idx="216">
                  <c:v>44104</c:v>
                </c:pt>
                <c:pt idx="217">
                  <c:v>44135</c:v>
                </c:pt>
                <c:pt idx="218">
                  <c:v>44165</c:v>
                </c:pt>
                <c:pt idx="219">
                  <c:v>44196</c:v>
                </c:pt>
                <c:pt idx="220">
                  <c:v>44227</c:v>
                </c:pt>
                <c:pt idx="221">
                  <c:v>44255</c:v>
                </c:pt>
                <c:pt idx="222">
                  <c:v>44286</c:v>
                </c:pt>
                <c:pt idx="223">
                  <c:v>44316</c:v>
                </c:pt>
                <c:pt idx="224">
                  <c:v>44347</c:v>
                </c:pt>
                <c:pt idx="225">
                  <c:v>44377</c:v>
                </c:pt>
                <c:pt idx="226">
                  <c:v>44408</c:v>
                </c:pt>
                <c:pt idx="227">
                  <c:v>44439</c:v>
                </c:pt>
                <c:pt idx="228">
                  <c:v>44469</c:v>
                </c:pt>
                <c:pt idx="229">
                  <c:v>44500</c:v>
                </c:pt>
                <c:pt idx="230">
                  <c:v>44530</c:v>
                </c:pt>
                <c:pt idx="231">
                  <c:v>44561</c:v>
                </c:pt>
                <c:pt idx="232">
                  <c:v>44592</c:v>
                </c:pt>
                <c:pt idx="233">
                  <c:v>44620</c:v>
                </c:pt>
                <c:pt idx="234">
                  <c:v>44651</c:v>
                </c:pt>
                <c:pt idx="235">
                  <c:v>44681</c:v>
                </c:pt>
                <c:pt idx="236">
                  <c:v>44712</c:v>
                </c:pt>
                <c:pt idx="237">
                  <c:v>44742</c:v>
                </c:pt>
                <c:pt idx="238">
                  <c:v>44773</c:v>
                </c:pt>
                <c:pt idx="239">
                  <c:v>44804</c:v>
                </c:pt>
                <c:pt idx="240">
                  <c:v>44834</c:v>
                </c:pt>
                <c:pt idx="241">
                  <c:v>44865</c:v>
                </c:pt>
                <c:pt idx="242">
                  <c:v>44895</c:v>
                </c:pt>
                <c:pt idx="243">
                  <c:v>44926</c:v>
                </c:pt>
                <c:pt idx="244">
                  <c:v>44957</c:v>
                </c:pt>
                <c:pt idx="245">
                  <c:v>44985</c:v>
                </c:pt>
                <c:pt idx="246">
                  <c:v>45016</c:v>
                </c:pt>
                <c:pt idx="247">
                  <c:v>45046</c:v>
                </c:pt>
                <c:pt idx="248">
                  <c:v>45077</c:v>
                </c:pt>
                <c:pt idx="249">
                  <c:v>45107</c:v>
                </c:pt>
                <c:pt idx="250">
                  <c:v>45138</c:v>
                </c:pt>
                <c:pt idx="251">
                  <c:v>45169</c:v>
                </c:pt>
                <c:pt idx="252">
                  <c:v>45199</c:v>
                </c:pt>
                <c:pt idx="253">
                  <c:v>45230</c:v>
                </c:pt>
                <c:pt idx="254">
                  <c:v>45260</c:v>
                </c:pt>
                <c:pt idx="255">
                  <c:v>45291</c:v>
                </c:pt>
                <c:pt idx="256">
                  <c:v>45322</c:v>
                </c:pt>
                <c:pt idx="257">
                  <c:v>45351</c:v>
                </c:pt>
                <c:pt idx="258">
                  <c:v>45382</c:v>
                </c:pt>
              </c:numCache>
            </c:numRef>
          </c:cat>
          <c:val>
            <c:numRef>
              <c:f>Sheet1!$BP$38:$BP$281</c:f>
              <c:numCache>
                <c:formatCode>General</c:formatCode>
                <c:ptCount val="244"/>
                <c:pt idx="0">
                  <c:v>1.5</c:v>
                </c:pt>
                <c:pt idx="1">
                  <c:v>2</c:v>
                </c:pt>
                <c:pt idx="2">
                  <c:v>2.2000000000000002</c:v>
                </c:pt>
                <c:pt idx="3">
                  <c:v>2.4</c:v>
                </c:pt>
                <c:pt idx="4">
                  <c:v>2.6</c:v>
                </c:pt>
                <c:pt idx="5">
                  <c:v>3</c:v>
                </c:pt>
                <c:pt idx="6">
                  <c:v>3</c:v>
                </c:pt>
                <c:pt idx="7">
                  <c:v>2.2000000000000002</c:v>
                </c:pt>
                <c:pt idx="8">
                  <c:v>2.1</c:v>
                </c:pt>
                <c:pt idx="9">
                  <c:v>2.1</c:v>
                </c:pt>
                <c:pt idx="10">
                  <c:v>2.1</c:v>
                </c:pt>
                <c:pt idx="11">
                  <c:v>2.2000000000000002</c:v>
                </c:pt>
                <c:pt idx="12">
                  <c:v>2.2999999999999998</c:v>
                </c:pt>
                <c:pt idx="13">
                  <c:v>2</c:v>
                </c:pt>
                <c:pt idx="14">
                  <c:v>1.8</c:v>
                </c:pt>
                <c:pt idx="15">
                  <c:v>1.9</c:v>
                </c:pt>
                <c:pt idx="16">
                  <c:v>1.9</c:v>
                </c:pt>
                <c:pt idx="17">
                  <c:v>1.7</c:v>
                </c:pt>
                <c:pt idx="18">
                  <c:v>1.7</c:v>
                </c:pt>
                <c:pt idx="19">
                  <c:v>2.2999999999999998</c:v>
                </c:pt>
                <c:pt idx="20">
                  <c:v>3.1</c:v>
                </c:pt>
                <c:pt idx="21">
                  <c:v>3.3</c:v>
                </c:pt>
                <c:pt idx="22">
                  <c:v>3</c:v>
                </c:pt>
                <c:pt idx="23">
                  <c:v>2.7</c:v>
                </c:pt>
                <c:pt idx="24">
                  <c:v>2.5</c:v>
                </c:pt>
                <c:pt idx="25">
                  <c:v>3.2</c:v>
                </c:pt>
                <c:pt idx="26">
                  <c:v>3.5</c:v>
                </c:pt>
                <c:pt idx="27">
                  <c:v>3.3</c:v>
                </c:pt>
                <c:pt idx="28">
                  <c:v>3</c:v>
                </c:pt>
                <c:pt idx="29">
                  <c:v>3</c:v>
                </c:pt>
                <c:pt idx="30">
                  <c:v>3.1</c:v>
                </c:pt>
                <c:pt idx="31">
                  <c:v>3.5</c:v>
                </c:pt>
                <c:pt idx="32">
                  <c:v>2.8</c:v>
                </c:pt>
                <c:pt idx="33">
                  <c:v>2.5</c:v>
                </c:pt>
                <c:pt idx="34">
                  <c:v>3.2</c:v>
                </c:pt>
                <c:pt idx="35">
                  <c:v>3.6</c:v>
                </c:pt>
                <c:pt idx="36">
                  <c:v>4.7</c:v>
                </c:pt>
                <c:pt idx="37">
                  <c:v>4.3</c:v>
                </c:pt>
                <c:pt idx="38">
                  <c:v>3.5</c:v>
                </c:pt>
                <c:pt idx="39">
                  <c:v>3.4</c:v>
                </c:pt>
                <c:pt idx="40">
                  <c:v>4</c:v>
                </c:pt>
                <c:pt idx="41">
                  <c:v>3.6</c:v>
                </c:pt>
                <c:pt idx="42">
                  <c:v>3.4</c:v>
                </c:pt>
                <c:pt idx="43">
                  <c:v>3.5</c:v>
                </c:pt>
                <c:pt idx="44">
                  <c:v>4.2</c:v>
                </c:pt>
                <c:pt idx="45">
                  <c:v>4.3</c:v>
                </c:pt>
                <c:pt idx="46">
                  <c:v>4.0999999999999996</c:v>
                </c:pt>
                <c:pt idx="47">
                  <c:v>3.8</c:v>
                </c:pt>
                <c:pt idx="48">
                  <c:v>2.1</c:v>
                </c:pt>
                <c:pt idx="49">
                  <c:v>1.3</c:v>
                </c:pt>
                <c:pt idx="50">
                  <c:v>2</c:v>
                </c:pt>
                <c:pt idx="51">
                  <c:v>2.5</c:v>
                </c:pt>
                <c:pt idx="52">
                  <c:v>2.1</c:v>
                </c:pt>
                <c:pt idx="53">
                  <c:v>2.4</c:v>
                </c:pt>
                <c:pt idx="54">
                  <c:v>2.8</c:v>
                </c:pt>
                <c:pt idx="55">
                  <c:v>2.6</c:v>
                </c:pt>
                <c:pt idx="56">
                  <c:v>2.7</c:v>
                </c:pt>
                <c:pt idx="57">
                  <c:v>2.7</c:v>
                </c:pt>
                <c:pt idx="58">
                  <c:v>2.4</c:v>
                </c:pt>
                <c:pt idx="59">
                  <c:v>2</c:v>
                </c:pt>
                <c:pt idx="60">
                  <c:v>2.8</c:v>
                </c:pt>
                <c:pt idx="61">
                  <c:v>3.5</c:v>
                </c:pt>
                <c:pt idx="62">
                  <c:v>4.3</c:v>
                </c:pt>
                <c:pt idx="63">
                  <c:v>4.0999999999999996</c:v>
                </c:pt>
                <c:pt idx="64">
                  <c:v>4.3</c:v>
                </c:pt>
                <c:pt idx="65">
                  <c:v>4</c:v>
                </c:pt>
                <c:pt idx="66">
                  <c:v>4</c:v>
                </c:pt>
                <c:pt idx="67">
                  <c:v>3.9</c:v>
                </c:pt>
                <c:pt idx="68">
                  <c:v>4.2</c:v>
                </c:pt>
                <c:pt idx="69">
                  <c:v>5</c:v>
                </c:pt>
                <c:pt idx="70">
                  <c:v>5.6</c:v>
                </c:pt>
                <c:pt idx="71">
                  <c:v>5.4</c:v>
                </c:pt>
                <c:pt idx="72">
                  <c:v>4.9000000000000004</c:v>
                </c:pt>
                <c:pt idx="73">
                  <c:v>3.7</c:v>
                </c:pt>
                <c:pt idx="74">
                  <c:v>1.1000000000000001</c:v>
                </c:pt>
                <c:pt idx="75">
                  <c:v>0.1</c:v>
                </c:pt>
                <c:pt idx="76">
                  <c:v>0</c:v>
                </c:pt>
                <c:pt idx="77">
                  <c:v>0.2</c:v>
                </c:pt>
                <c:pt idx="78">
                  <c:v>-0.4</c:v>
                </c:pt>
                <c:pt idx="79">
                  <c:v>-0.7</c:v>
                </c:pt>
                <c:pt idx="80">
                  <c:v>-1.3</c:v>
                </c:pt>
                <c:pt idx="81">
                  <c:v>-1.4</c:v>
                </c:pt>
                <c:pt idx="82">
                  <c:v>-2.1</c:v>
                </c:pt>
                <c:pt idx="83">
                  <c:v>-1.5</c:v>
                </c:pt>
                <c:pt idx="84">
                  <c:v>-1.3</c:v>
                </c:pt>
                <c:pt idx="85">
                  <c:v>-0.2</c:v>
                </c:pt>
                <c:pt idx="86">
                  <c:v>1.8</c:v>
                </c:pt>
                <c:pt idx="87">
                  <c:v>2.7</c:v>
                </c:pt>
                <c:pt idx="88">
                  <c:v>2.6</c:v>
                </c:pt>
                <c:pt idx="89">
                  <c:v>2.1</c:v>
                </c:pt>
                <c:pt idx="90">
                  <c:v>2.2999999999999998</c:v>
                </c:pt>
                <c:pt idx="91">
                  <c:v>2.2000000000000002</c:v>
                </c:pt>
                <c:pt idx="92">
                  <c:v>2</c:v>
                </c:pt>
                <c:pt idx="93">
                  <c:v>1.1000000000000001</c:v>
                </c:pt>
                <c:pt idx="94">
                  <c:v>1.2</c:v>
                </c:pt>
                <c:pt idx="95">
                  <c:v>1.1000000000000001</c:v>
                </c:pt>
                <c:pt idx="96">
                  <c:v>1.1000000000000001</c:v>
                </c:pt>
                <c:pt idx="97">
                  <c:v>1.2</c:v>
                </c:pt>
                <c:pt idx="98">
                  <c:v>1.1000000000000001</c:v>
                </c:pt>
                <c:pt idx="99">
                  <c:v>1.5</c:v>
                </c:pt>
                <c:pt idx="100">
                  <c:v>1.6</c:v>
                </c:pt>
                <c:pt idx="101">
                  <c:v>2.1</c:v>
                </c:pt>
                <c:pt idx="102">
                  <c:v>2.7</c:v>
                </c:pt>
                <c:pt idx="103">
                  <c:v>3.2</c:v>
                </c:pt>
                <c:pt idx="104">
                  <c:v>3.6</c:v>
                </c:pt>
                <c:pt idx="105">
                  <c:v>3.6</c:v>
                </c:pt>
                <c:pt idx="106">
                  <c:v>3.6</c:v>
                </c:pt>
                <c:pt idx="107">
                  <c:v>3.8</c:v>
                </c:pt>
                <c:pt idx="108">
                  <c:v>3.9</c:v>
                </c:pt>
                <c:pt idx="109">
                  <c:v>3.5</c:v>
                </c:pt>
                <c:pt idx="110">
                  <c:v>3.4</c:v>
                </c:pt>
                <c:pt idx="111">
                  <c:v>3</c:v>
                </c:pt>
                <c:pt idx="112">
                  <c:v>2.9</c:v>
                </c:pt>
                <c:pt idx="113">
                  <c:v>2.9</c:v>
                </c:pt>
                <c:pt idx="114">
                  <c:v>2.7</c:v>
                </c:pt>
                <c:pt idx="115">
                  <c:v>2.2999999999999998</c:v>
                </c:pt>
                <c:pt idx="116">
                  <c:v>1.7</c:v>
                </c:pt>
                <c:pt idx="117">
                  <c:v>1.7</c:v>
                </c:pt>
                <c:pt idx="118">
                  <c:v>1.4</c:v>
                </c:pt>
                <c:pt idx="119">
                  <c:v>1.7</c:v>
                </c:pt>
                <c:pt idx="120">
                  <c:v>2</c:v>
                </c:pt>
                <c:pt idx="121">
                  <c:v>2.2000000000000002</c:v>
                </c:pt>
                <c:pt idx="122">
                  <c:v>1.8</c:v>
                </c:pt>
                <c:pt idx="123">
                  <c:v>1.7</c:v>
                </c:pt>
                <c:pt idx="124">
                  <c:v>1.6</c:v>
                </c:pt>
                <c:pt idx="125">
                  <c:v>2</c:v>
                </c:pt>
                <c:pt idx="126">
                  <c:v>1.5</c:v>
                </c:pt>
                <c:pt idx="127">
                  <c:v>1.1000000000000001</c:v>
                </c:pt>
                <c:pt idx="128">
                  <c:v>1.4</c:v>
                </c:pt>
                <c:pt idx="129">
                  <c:v>1.8</c:v>
                </c:pt>
                <c:pt idx="130">
                  <c:v>2</c:v>
                </c:pt>
                <c:pt idx="131">
                  <c:v>1.5</c:v>
                </c:pt>
                <c:pt idx="132">
                  <c:v>1.2</c:v>
                </c:pt>
                <c:pt idx="133">
                  <c:v>1</c:v>
                </c:pt>
                <c:pt idx="134">
                  <c:v>1.2</c:v>
                </c:pt>
                <c:pt idx="135">
                  <c:v>1.5</c:v>
                </c:pt>
                <c:pt idx="136">
                  <c:v>1.6</c:v>
                </c:pt>
                <c:pt idx="137">
                  <c:v>1.1000000000000001</c:v>
                </c:pt>
                <c:pt idx="138">
                  <c:v>1.5</c:v>
                </c:pt>
                <c:pt idx="139">
                  <c:v>2</c:v>
                </c:pt>
                <c:pt idx="140">
                  <c:v>2.1</c:v>
                </c:pt>
                <c:pt idx="141">
                  <c:v>2.1</c:v>
                </c:pt>
                <c:pt idx="142">
                  <c:v>2</c:v>
                </c:pt>
                <c:pt idx="143">
                  <c:v>1.7</c:v>
                </c:pt>
                <c:pt idx="144">
                  <c:v>1.7</c:v>
                </c:pt>
                <c:pt idx="145">
                  <c:v>1.7</c:v>
                </c:pt>
                <c:pt idx="146">
                  <c:v>1.3</c:v>
                </c:pt>
                <c:pt idx="147">
                  <c:v>0.8</c:v>
                </c:pt>
                <c:pt idx="148">
                  <c:v>-0.1</c:v>
                </c:pt>
                <c:pt idx="149">
                  <c:v>0</c:v>
                </c:pt>
                <c:pt idx="150">
                  <c:v>-0.1</c:v>
                </c:pt>
                <c:pt idx="151">
                  <c:v>-0.2</c:v>
                </c:pt>
                <c:pt idx="152">
                  <c:v>0</c:v>
                </c:pt>
                <c:pt idx="153">
                  <c:v>0.1</c:v>
                </c:pt>
                <c:pt idx="154">
                  <c:v>0.2</c:v>
                </c:pt>
                <c:pt idx="155">
                  <c:v>0.2</c:v>
                </c:pt>
                <c:pt idx="156">
                  <c:v>0</c:v>
                </c:pt>
                <c:pt idx="157">
                  <c:v>0.2</c:v>
                </c:pt>
                <c:pt idx="158">
                  <c:v>0.5</c:v>
                </c:pt>
                <c:pt idx="159">
                  <c:v>0.7</c:v>
                </c:pt>
                <c:pt idx="160">
                  <c:v>1.4</c:v>
                </c:pt>
                <c:pt idx="161">
                  <c:v>1</c:v>
                </c:pt>
                <c:pt idx="162">
                  <c:v>0.9</c:v>
                </c:pt>
                <c:pt idx="163">
                  <c:v>1.1000000000000001</c:v>
                </c:pt>
                <c:pt idx="164">
                  <c:v>1</c:v>
                </c:pt>
                <c:pt idx="165">
                  <c:v>1</c:v>
                </c:pt>
                <c:pt idx="166">
                  <c:v>0.8</c:v>
                </c:pt>
                <c:pt idx="167">
                  <c:v>1.1000000000000001</c:v>
                </c:pt>
                <c:pt idx="168">
                  <c:v>1.5</c:v>
                </c:pt>
                <c:pt idx="169">
                  <c:v>1.6</c:v>
                </c:pt>
                <c:pt idx="170">
                  <c:v>1.7</c:v>
                </c:pt>
                <c:pt idx="171">
                  <c:v>2.1</c:v>
                </c:pt>
                <c:pt idx="172">
                  <c:v>2.5</c:v>
                </c:pt>
                <c:pt idx="173">
                  <c:v>2.7</c:v>
                </c:pt>
                <c:pt idx="174">
                  <c:v>2.4</c:v>
                </c:pt>
                <c:pt idx="175">
                  <c:v>2.2000000000000002</c:v>
                </c:pt>
                <c:pt idx="176">
                  <c:v>1.9</c:v>
                </c:pt>
                <c:pt idx="177">
                  <c:v>1.6</c:v>
                </c:pt>
                <c:pt idx="178">
                  <c:v>1.7</c:v>
                </c:pt>
                <c:pt idx="179">
                  <c:v>1.9</c:v>
                </c:pt>
                <c:pt idx="180">
                  <c:v>2.2000000000000002</c:v>
                </c:pt>
                <c:pt idx="181">
                  <c:v>2</c:v>
                </c:pt>
                <c:pt idx="182">
                  <c:v>2.2000000000000002</c:v>
                </c:pt>
                <c:pt idx="183">
                  <c:v>2.1</c:v>
                </c:pt>
                <c:pt idx="184">
                  <c:v>2.1</c:v>
                </c:pt>
                <c:pt idx="185">
                  <c:v>2.2000000000000002</c:v>
                </c:pt>
                <c:pt idx="186">
                  <c:v>2.4</c:v>
                </c:pt>
                <c:pt idx="187">
                  <c:v>2.5</c:v>
                </c:pt>
                <c:pt idx="188">
                  <c:v>2.8</c:v>
                </c:pt>
                <c:pt idx="189">
                  <c:v>2.9</c:v>
                </c:pt>
                <c:pt idx="190">
                  <c:v>2.9</c:v>
                </c:pt>
                <c:pt idx="191">
                  <c:v>2.7</c:v>
                </c:pt>
                <c:pt idx="192">
                  <c:v>2.2999999999999998</c:v>
                </c:pt>
                <c:pt idx="193">
                  <c:v>2.5</c:v>
                </c:pt>
                <c:pt idx="194">
                  <c:v>2.2000000000000002</c:v>
                </c:pt>
                <c:pt idx="195">
                  <c:v>1.9</c:v>
                </c:pt>
                <c:pt idx="196">
                  <c:v>1.6</c:v>
                </c:pt>
                <c:pt idx="197">
                  <c:v>1.5</c:v>
                </c:pt>
                <c:pt idx="198">
                  <c:v>1.9</c:v>
                </c:pt>
                <c:pt idx="199">
                  <c:v>2</c:v>
                </c:pt>
                <c:pt idx="200">
                  <c:v>1.8</c:v>
                </c:pt>
                <c:pt idx="201">
                  <c:v>1.6</c:v>
                </c:pt>
                <c:pt idx="202">
                  <c:v>1.8</c:v>
                </c:pt>
                <c:pt idx="203">
                  <c:v>1.7</c:v>
                </c:pt>
                <c:pt idx="204">
                  <c:v>1.7</c:v>
                </c:pt>
                <c:pt idx="205">
                  <c:v>1.8</c:v>
                </c:pt>
                <c:pt idx="206">
                  <c:v>2.1</c:v>
                </c:pt>
                <c:pt idx="207">
                  <c:v>2.2999999999999998</c:v>
                </c:pt>
                <c:pt idx="208">
                  <c:v>2.5</c:v>
                </c:pt>
                <c:pt idx="209">
                  <c:v>2.2999999999999998</c:v>
                </c:pt>
                <c:pt idx="210">
                  <c:v>1.5</c:v>
                </c:pt>
                <c:pt idx="211">
                  <c:v>0.3</c:v>
                </c:pt>
                <c:pt idx="212">
                  <c:v>0.1</c:v>
                </c:pt>
                <c:pt idx="213">
                  <c:v>0.6</c:v>
                </c:pt>
                <c:pt idx="214">
                  <c:v>1</c:v>
                </c:pt>
                <c:pt idx="215">
                  <c:v>1.3</c:v>
                </c:pt>
                <c:pt idx="216">
                  <c:v>1.4</c:v>
                </c:pt>
                <c:pt idx="217">
                  <c:v>1.2</c:v>
                </c:pt>
                <c:pt idx="218">
                  <c:v>1.2</c:v>
                </c:pt>
                <c:pt idx="219">
                  <c:v>1.4</c:v>
                </c:pt>
                <c:pt idx="220">
                  <c:v>1.4</c:v>
                </c:pt>
                <c:pt idx="221">
                  <c:v>1.7</c:v>
                </c:pt>
                <c:pt idx="222">
                  <c:v>2.6</c:v>
                </c:pt>
                <c:pt idx="223">
                  <c:v>4.2</c:v>
                </c:pt>
                <c:pt idx="224">
                  <c:v>5</c:v>
                </c:pt>
                <c:pt idx="225">
                  <c:v>5.4</c:v>
                </c:pt>
                <c:pt idx="226">
                  <c:v>5.4</c:v>
                </c:pt>
                <c:pt idx="227">
                  <c:v>5.3</c:v>
                </c:pt>
                <c:pt idx="228">
                  <c:v>5.4</c:v>
                </c:pt>
                <c:pt idx="229">
                  <c:v>6.2</c:v>
                </c:pt>
                <c:pt idx="230">
                  <c:v>6.8</c:v>
                </c:pt>
                <c:pt idx="231">
                  <c:v>7</c:v>
                </c:pt>
                <c:pt idx="232">
                  <c:v>7.5</c:v>
                </c:pt>
                <c:pt idx="233">
                  <c:v>7.9</c:v>
                </c:pt>
                <c:pt idx="234">
                  <c:v>8.5</c:v>
                </c:pt>
                <c:pt idx="235">
                  <c:v>8.3000000000000007</c:v>
                </c:pt>
                <c:pt idx="236">
                  <c:v>8.6</c:v>
                </c:pt>
                <c:pt idx="237">
                  <c:v>9.1</c:v>
                </c:pt>
                <c:pt idx="238">
                  <c:v>8.5</c:v>
                </c:pt>
                <c:pt idx="239">
                  <c:v>8.3000000000000007</c:v>
                </c:pt>
              </c:numCache>
            </c:numRef>
          </c:val>
          <c:smooth val="0"/>
          <c:extLst>
            <c:ext xmlns:c16="http://schemas.microsoft.com/office/drawing/2014/chart" uri="{C3380CC4-5D6E-409C-BE32-E72D297353CC}">
              <c16:uniqueId val="{00000000-A81B-4DCE-8B4B-14DB5DBAEC65}"/>
            </c:ext>
          </c:extLst>
        </c:ser>
        <c:ser>
          <c:idx val="1"/>
          <c:order val="1"/>
          <c:tx>
            <c:strRef>
              <c:f>Sheet1!$BR$4</c:f>
              <c:strCache>
                <c:ptCount val="1"/>
                <c:pt idx="0">
                  <c:v>Hisoric 12m model</c:v>
                </c:pt>
              </c:strCache>
            </c:strRef>
          </c:tx>
          <c:spPr>
            <a:ln w="28575" cap="rnd">
              <a:solidFill>
                <a:schemeClr val="accent2"/>
              </a:solidFill>
              <a:round/>
            </a:ln>
            <a:effectLst/>
          </c:spPr>
          <c:marker>
            <c:symbol val="none"/>
          </c:marker>
          <c:cat>
            <c:numRef>
              <c:f>Sheet1!$A$38:$A$296</c:f>
              <c:numCache>
                <c:formatCode>m/d/yyyy</c:formatCode>
                <c:ptCount val="259"/>
                <c:pt idx="0">
                  <c:v>37529</c:v>
                </c:pt>
                <c:pt idx="1">
                  <c:v>37560</c:v>
                </c:pt>
                <c:pt idx="2">
                  <c:v>37590</c:v>
                </c:pt>
                <c:pt idx="3">
                  <c:v>37621</c:v>
                </c:pt>
                <c:pt idx="4">
                  <c:v>37652</c:v>
                </c:pt>
                <c:pt idx="5">
                  <c:v>37680</c:v>
                </c:pt>
                <c:pt idx="6">
                  <c:v>37711</c:v>
                </c:pt>
                <c:pt idx="7">
                  <c:v>37741</c:v>
                </c:pt>
                <c:pt idx="8">
                  <c:v>37772</c:v>
                </c:pt>
                <c:pt idx="9">
                  <c:v>37802</c:v>
                </c:pt>
                <c:pt idx="10">
                  <c:v>37833</c:v>
                </c:pt>
                <c:pt idx="11">
                  <c:v>37864</c:v>
                </c:pt>
                <c:pt idx="12">
                  <c:v>37894</c:v>
                </c:pt>
                <c:pt idx="13">
                  <c:v>37925</c:v>
                </c:pt>
                <c:pt idx="14">
                  <c:v>37955</c:v>
                </c:pt>
                <c:pt idx="15">
                  <c:v>37986</c:v>
                </c:pt>
                <c:pt idx="16">
                  <c:v>38017</c:v>
                </c:pt>
                <c:pt idx="17">
                  <c:v>38046</c:v>
                </c:pt>
                <c:pt idx="18">
                  <c:v>38077</c:v>
                </c:pt>
                <c:pt idx="19">
                  <c:v>38107</c:v>
                </c:pt>
                <c:pt idx="20">
                  <c:v>38138</c:v>
                </c:pt>
                <c:pt idx="21">
                  <c:v>38168</c:v>
                </c:pt>
                <c:pt idx="22">
                  <c:v>38199</c:v>
                </c:pt>
                <c:pt idx="23">
                  <c:v>38230</c:v>
                </c:pt>
                <c:pt idx="24">
                  <c:v>38260</c:v>
                </c:pt>
                <c:pt idx="25">
                  <c:v>38291</c:v>
                </c:pt>
                <c:pt idx="26">
                  <c:v>38321</c:v>
                </c:pt>
                <c:pt idx="27">
                  <c:v>38352</c:v>
                </c:pt>
                <c:pt idx="28">
                  <c:v>38383</c:v>
                </c:pt>
                <c:pt idx="29">
                  <c:v>38411</c:v>
                </c:pt>
                <c:pt idx="30">
                  <c:v>38442</c:v>
                </c:pt>
                <c:pt idx="31">
                  <c:v>38472</c:v>
                </c:pt>
                <c:pt idx="32">
                  <c:v>38503</c:v>
                </c:pt>
                <c:pt idx="33">
                  <c:v>38533</c:v>
                </c:pt>
                <c:pt idx="34">
                  <c:v>38564</c:v>
                </c:pt>
                <c:pt idx="35">
                  <c:v>38595</c:v>
                </c:pt>
                <c:pt idx="36">
                  <c:v>38625</c:v>
                </c:pt>
                <c:pt idx="37">
                  <c:v>38656</c:v>
                </c:pt>
                <c:pt idx="38">
                  <c:v>38686</c:v>
                </c:pt>
                <c:pt idx="39">
                  <c:v>38717</c:v>
                </c:pt>
                <c:pt idx="40">
                  <c:v>38748</c:v>
                </c:pt>
                <c:pt idx="41">
                  <c:v>38776</c:v>
                </c:pt>
                <c:pt idx="42">
                  <c:v>38807</c:v>
                </c:pt>
                <c:pt idx="43">
                  <c:v>38837</c:v>
                </c:pt>
                <c:pt idx="44">
                  <c:v>38868</c:v>
                </c:pt>
                <c:pt idx="45">
                  <c:v>38898</c:v>
                </c:pt>
                <c:pt idx="46">
                  <c:v>38929</c:v>
                </c:pt>
                <c:pt idx="47">
                  <c:v>38960</c:v>
                </c:pt>
                <c:pt idx="48">
                  <c:v>38990</c:v>
                </c:pt>
                <c:pt idx="49">
                  <c:v>39021</c:v>
                </c:pt>
                <c:pt idx="50">
                  <c:v>39051</c:v>
                </c:pt>
                <c:pt idx="51">
                  <c:v>39082</c:v>
                </c:pt>
                <c:pt idx="52">
                  <c:v>39113</c:v>
                </c:pt>
                <c:pt idx="53">
                  <c:v>39141</c:v>
                </c:pt>
                <c:pt idx="54">
                  <c:v>39172</c:v>
                </c:pt>
                <c:pt idx="55">
                  <c:v>39202</c:v>
                </c:pt>
                <c:pt idx="56">
                  <c:v>39233</c:v>
                </c:pt>
                <c:pt idx="57">
                  <c:v>39263</c:v>
                </c:pt>
                <c:pt idx="58">
                  <c:v>39294</c:v>
                </c:pt>
                <c:pt idx="59">
                  <c:v>39325</c:v>
                </c:pt>
                <c:pt idx="60">
                  <c:v>39355</c:v>
                </c:pt>
                <c:pt idx="61">
                  <c:v>39386</c:v>
                </c:pt>
                <c:pt idx="62">
                  <c:v>39416</c:v>
                </c:pt>
                <c:pt idx="63">
                  <c:v>39447</c:v>
                </c:pt>
                <c:pt idx="64">
                  <c:v>39478</c:v>
                </c:pt>
                <c:pt idx="65">
                  <c:v>39507</c:v>
                </c:pt>
                <c:pt idx="66">
                  <c:v>39538</c:v>
                </c:pt>
                <c:pt idx="67">
                  <c:v>39568</c:v>
                </c:pt>
                <c:pt idx="68">
                  <c:v>39599</c:v>
                </c:pt>
                <c:pt idx="69">
                  <c:v>39629</c:v>
                </c:pt>
                <c:pt idx="70">
                  <c:v>39660</c:v>
                </c:pt>
                <c:pt idx="71">
                  <c:v>39691</c:v>
                </c:pt>
                <c:pt idx="72">
                  <c:v>39721</c:v>
                </c:pt>
                <c:pt idx="73">
                  <c:v>39752</c:v>
                </c:pt>
                <c:pt idx="74">
                  <c:v>39782</c:v>
                </c:pt>
                <c:pt idx="75">
                  <c:v>39813</c:v>
                </c:pt>
                <c:pt idx="76">
                  <c:v>39844</c:v>
                </c:pt>
                <c:pt idx="77">
                  <c:v>39872</c:v>
                </c:pt>
                <c:pt idx="78">
                  <c:v>39903</c:v>
                </c:pt>
                <c:pt idx="79">
                  <c:v>39933</c:v>
                </c:pt>
                <c:pt idx="80">
                  <c:v>39964</c:v>
                </c:pt>
                <c:pt idx="81">
                  <c:v>39994</c:v>
                </c:pt>
                <c:pt idx="82">
                  <c:v>40025</c:v>
                </c:pt>
                <c:pt idx="83">
                  <c:v>40056</c:v>
                </c:pt>
                <c:pt idx="84">
                  <c:v>40086</c:v>
                </c:pt>
                <c:pt idx="85">
                  <c:v>40117</c:v>
                </c:pt>
                <c:pt idx="86">
                  <c:v>40147</c:v>
                </c:pt>
                <c:pt idx="87">
                  <c:v>40178</c:v>
                </c:pt>
                <c:pt idx="88">
                  <c:v>40209</c:v>
                </c:pt>
                <c:pt idx="89">
                  <c:v>40237</c:v>
                </c:pt>
                <c:pt idx="90">
                  <c:v>40268</c:v>
                </c:pt>
                <c:pt idx="91">
                  <c:v>40298</c:v>
                </c:pt>
                <c:pt idx="92">
                  <c:v>40329</c:v>
                </c:pt>
                <c:pt idx="93">
                  <c:v>40359</c:v>
                </c:pt>
                <c:pt idx="94">
                  <c:v>40390</c:v>
                </c:pt>
                <c:pt idx="95">
                  <c:v>40421</c:v>
                </c:pt>
                <c:pt idx="96">
                  <c:v>40451</c:v>
                </c:pt>
                <c:pt idx="97">
                  <c:v>40482</c:v>
                </c:pt>
                <c:pt idx="98">
                  <c:v>40512</c:v>
                </c:pt>
                <c:pt idx="99">
                  <c:v>40543</c:v>
                </c:pt>
                <c:pt idx="100">
                  <c:v>40574</c:v>
                </c:pt>
                <c:pt idx="101">
                  <c:v>40602</c:v>
                </c:pt>
                <c:pt idx="102">
                  <c:v>40633</c:v>
                </c:pt>
                <c:pt idx="103">
                  <c:v>40663</c:v>
                </c:pt>
                <c:pt idx="104">
                  <c:v>40694</c:v>
                </c:pt>
                <c:pt idx="105">
                  <c:v>40724</c:v>
                </c:pt>
                <c:pt idx="106">
                  <c:v>40755</c:v>
                </c:pt>
                <c:pt idx="107">
                  <c:v>40786</c:v>
                </c:pt>
                <c:pt idx="108">
                  <c:v>40816</c:v>
                </c:pt>
                <c:pt idx="109">
                  <c:v>40847</c:v>
                </c:pt>
                <c:pt idx="110">
                  <c:v>40877</c:v>
                </c:pt>
                <c:pt idx="111">
                  <c:v>40908</c:v>
                </c:pt>
                <c:pt idx="112">
                  <c:v>40939</c:v>
                </c:pt>
                <c:pt idx="113">
                  <c:v>40968</c:v>
                </c:pt>
                <c:pt idx="114">
                  <c:v>40999</c:v>
                </c:pt>
                <c:pt idx="115">
                  <c:v>41029</c:v>
                </c:pt>
                <c:pt idx="116">
                  <c:v>41060</c:v>
                </c:pt>
                <c:pt idx="117">
                  <c:v>41090</c:v>
                </c:pt>
                <c:pt idx="118">
                  <c:v>41121</c:v>
                </c:pt>
                <c:pt idx="119">
                  <c:v>41152</c:v>
                </c:pt>
                <c:pt idx="120">
                  <c:v>41182</c:v>
                </c:pt>
                <c:pt idx="121">
                  <c:v>41213</c:v>
                </c:pt>
                <c:pt idx="122">
                  <c:v>41243</c:v>
                </c:pt>
                <c:pt idx="123">
                  <c:v>41274</c:v>
                </c:pt>
                <c:pt idx="124">
                  <c:v>41305</c:v>
                </c:pt>
                <c:pt idx="125">
                  <c:v>41333</c:v>
                </c:pt>
                <c:pt idx="126">
                  <c:v>41364</c:v>
                </c:pt>
                <c:pt idx="127">
                  <c:v>41394</c:v>
                </c:pt>
                <c:pt idx="128">
                  <c:v>41425</c:v>
                </c:pt>
                <c:pt idx="129">
                  <c:v>41455</c:v>
                </c:pt>
                <c:pt idx="130">
                  <c:v>41486</c:v>
                </c:pt>
                <c:pt idx="131">
                  <c:v>41517</c:v>
                </c:pt>
                <c:pt idx="132">
                  <c:v>41547</c:v>
                </c:pt>
                <c:pt idx="133">
                  <c:v>41578</c:v>
                </c:pt>
                <c:pt idx="134">
                  <c:v>41608</c:v>
                </c:pt>
                <c:pt idx="135">
                  <c:v>41639</c:v>
                </c:pt>
                <c:pt idx="136">
                  <c:v>41670</c:v>
                </c:pt>
                <c:pt idx="137">
                  <c:v>41698</c:v>
                </c:pt>
                <c:pt idx="138">
                  <c:v>41729</c:v>
                </c:pt>
                <c:pt idx="139">
                  <c:v>41759</c:v>
                </c:pt>
                <c:pt idx="140">
                  <c:v>41790</c:v>
                </c:pt>
                <c:pt idx="141">
                  <c:v>41820</c:v>
                </c:pt>
                <c:pt idx="142">
                  <c:v>41851</c:v>
                </c:pt>
                <c:pt idx="143">
                  <c:v>41882</c:v>
                </c:pt>
                <c:pt idx="144">
                  <c:v>41912</c:v>
                </c:pt>
                <c:pt idx="145">
                  <c:v>41943</c:v>
                </c:pt>
                <c:pt idx="146">
                  <c:v>41973</c:v>
                </c:pt>
                <c:pt idx="147">
                  <c:v>42004</c:v>
                </c:pt>
                <c:pt idx="148">
                  <c:v>42035</c:v>
                </c:pt>
                <c:pt idx="149">
                  <c:v>42063</c:v>
                </c:pt>
                <c:pt idx="150">
                  <c:v>42094</c:v>
                </c:pt>
                <c:pt idx="151">
                  <c:v>42124</c:v>
                </c:pt>
                <c:pt idx="152">
                  <c:v>42155</c:v>
                </c:pt>
                <c:pt idx="153">
                  <c:v>42185</c:v>
                </c:pt>
                <c:pt idx="154">
                  <c:v>42216</c:v>
                </c:pt>
                <c:pt idx="155">
                  <c:v>42247</c:v>
                </c:pt>
                <c:pt idx="156">
                  <c:v>42277</c:v>
                </c:pt>
                <c:pt idx="157">
                  <c:v>42308</c:v>
                </c:pt>
                <c:pt idx="158">
                  <c:v>42338</c:v>
                </c:pt>
                <c:pt idx="159">
                  <c:v>42369</c:v>
                </c:pt>
                <c:pt idx="160">
                  <c:v>42400</c:v>
                </c:pt>
                <c:pt idx="161">
                  <c:v>42429</c:v>
                </c:pt>
                <c:pt idx="162">
                  <c:v>42460</c:v>
                </c:pt>
                <c:pt idx="163">
                  <c:v>42490</c:v>
                </c:pt>
                <c:pt idx="164">
                  <c:v>42521</c:v>
                </c:pt>
                <c:pt idx="165">
                  <c:v>42551</c:v>
                </c:pt>
                <c:pt idx="166">
                  <c:v>42582</c:v>
                </c:pt>
                <c:pt idx="167">
                  <c:v>42613</c:v>
                </c:pt>
                <c:pt idx="168">
                  <c:v>42643</c:v>
                </c:pt>
                <c:pt idx="169">
                  <c:v>42674</c:v>
                </c:pt>
                <c:pt idx="170">
                  <c:v>42704</c:v>
                </c:pt>
                <c:pt idx="171">
                  <c:v>42735</c:v>
                </c:pt>
                <c:pt idx="172">
                  <c:v>42766</c:v>
                </c:pt>
                <c:pt idx="173">
                  <c:v>42794</c:v>
                </c:pt>
                <c:pt idx="174">
                  <c:v>42825</c:v>
                </c:pt>
                <c:pt idx="175">
                  <c:v>42855</c:v>
                </c:pt>
                <c:pt idx="176">
                  <c:v>42886</c:v>
                </c:pt>
                <c:pt idx="177">
                  <c:v>42916</c:v>
                </c:pt>
                <c:pt idx="178">
                  <c:v>42947</c:v>
                </c:pt>
                <c:pt idx="179">
                  <c:v>42978</c:v>
                </c:pt>
                <c:pt idx="180">
                  <c:v>43008</c:v>
                </c:pt>
                <c:pt idx="181">
                  <c:v>43039</c:v>
                </c:pt>
                <c:pt idx="182">
                  <c:v>43069</c:v>
                </c:pt>
                <c:pt idx="183">
                  <c:v>43100</c:v>
                </c:pt>
                <c:pt idx="184">
                  <c:v>43131</c:v>
                </c:pt>
                <c:pt idx="185">
                  <c:v>43159</c:v>
                </c:pt>
                <c:pt idx="186">
                  <c:v>43190</c:v>
                </c:pt>
                <c:pt idx="187">
                  <c:v>43220</c:v>
                </c:pt>
                <c:pt idx="188">
                  <c:v>43251</c:v>
                </c:pt>
                <c:pt idx="189">
                  <c:v>43281</c:v>
                </c:pt>
                <c:pt idx="190">
                  <c:v>43312</c:v>
                </c:pt>
                <c:pt idx="191">
                  <c:v>43343</c:v>
                </c:pt>
                <c:pt idx="192">
                  <c:v>43373</c:v>
                </c:pt>
                <c:pt idx="193">
                  <c:v>43404</c:v>
                </c:pt>
                <c:pt idx="194">
                  <c:v>43434</c:v>
                </c:pt>
                <c:pt idx="195">
                  <c:v>43465</c:v>
                </c:pt>
                <c:pt idx="196">
                  <c:v>43496</c:v>
                </c:pt>
                <c:pt idx="197">
                  <c:v>43524</c:v>
                </c:pt>
                <c:pt idx="198">
                  <c:v>43555</c:v>
                </c:pt>
                <c:pt idx="199">
                  <c:v>43585</c:v>
                </c:pt>
                <c:pt idx="200">
                  <c:v>43616</c:v>
                </c:pt>
                <c:pt idx="201">
                  <c:v>43646</c:v>
                </c:pt>
                <c:pt idx="202">
                  <c:v>43677</c:v>
                </c:pt>
                <c:pt idx="203">
                  <c:v>43708</c:v>
                </c:pt>
                <c:pt idx="204">
                  <c:v>43738</c:v>
                </c:pt>
                <c:pt idx="205">
                  <c:v>43769</c:v>
                </c:pt>
                <c:pt idx="206">
                  <c:v>43799</c:v>
                </c:pt>
                <c:pt idx="207">
                  <c:v>43830</c:v>
                </c:pt>
                <c:pt idx="208">
                  <c:v>43861</c:v>
                </c:pt>
                <c:pt idx="209">
                  <c:v>43890</c:v>
                </c:pt>
                <c:pt idx="210">
                  <c:v>43921</c:v>
                </c:pt>
                <c:pt idx="211">
                  <c:v>43951</c:v>
                </c:pt>
                <c:pt idx="212">
                  <c:v>43982</c:v>
                </c:pt>
                <c:pt idx="213">
                  <c:v>44012</c:v>
                </c:pt>
                <c:pt idx="214">
                  <c:v>44043</c:v>
                </c:pt>
                <c:pt idx="215">
                  <c:v>44074</c:v>
                </c:pt>
                <c:pt idx="216">
                  <c:v>44104</c:v>
                </c:pt>
                <c:pt idx="217">
                  <c:v>44135</c:v>
                </c:pt>
                <c:pt idx="218">
                  <c:v>44165</c:v>
                </c:pt>
                <c:pt idx="219">
                  <c:v>44196</c:v>
                </c:pt>
                <c:pt idx="220">
                  <c:v>44227</c:v>
                </c:pt>
                <c:pt idx="221">
                  <c:v>44255</c:v>
                </c:pt>
                <c:pt idx="222">
                  <c:v>44286</c:v>
                </c:pt>
                <c:pt idx="223">
                  <c:v>44316</c:v>
                </c:pt>
                <c:pt idx="224">
                  <c:v>44347</c:v>
                </c:pt>
                <c:pt idx="225">
                  <c:v>44377</c:v>
                </c:pt>
                <c:pt idx="226">
                  <c:v>44408</c:v>
                </c:pt>
                <c:pt idx="227">
                  <c:v>44439</c:v>
                </c:pt>
                <c:pt idx="228">
                  <c:v>44469</c:v>
                </c:pt>
                <c:pt idx="229">
                  <c:v>44500</c:v>
                </c:pt>
                <c:pt idx="230">
                  <c:v>44530</c:v>
                </c:pt>
                <c:pt idx="231">
                  <c:v>44561</c:v>
                </c:pt>
                <c:pt idx="232">
                  <c:v>44592</c:v>
                </c:pt>
                <c:pt idx="233">
                  <c:v>44620</c:v>
                </c:pt>
                <c:pt idx="234">
                  <c:v>44651</c:v>
                </c:pt>
                <c:pt idx="235">
                  <c:v>44681</c:v>
                </c:pt>
                <c:pt idx="236">
                  <c:v>44712</c:v>
                </c:pt>
                <c:pt idx="237">
                  <c:v>44742</c:v>
                </c:pt>
                <c:pt idx="238">
                  <c:v>44773</c:v>
                </c:pt>
                <c:pt idx="239">
                  <c:v>44804</c:v>
                </c:pt>
                <c:pt idx="240">
                  <c:v>44834</c:v>
                </c:pt>
                <c:pt idx="241">
                  <c:v>44865</c:v>
                </c:pt>
                <c:pt idx="242">
                  <c:v>44895</c:v>
                </c:pt>
                <c:pt idx="243">
                  <c:v>44926</c:v>
                </c:pt>
                <c:pt idx="244">
                  <c:v>44957</c:v>
                </c:pt>
                <c:pt idx="245">
                  <c:v>44985</c:v>
                </c:pt>
                <c:pt idx="246">
                  <c:v>45016</c:v>
                </c:pt>
                <c:pt idx="247">
                  <c:v>45046</c:v>
                </c:pt>
                <c:pt idx="248">
                  <c:v>45077</c:v>
                </c:pt>
                <c:pt idx="249">
                  <c:v>45107</c:v>
                </c:pt>
                <c:pt idx="250">
                  <c:v>45138</c:v>
                </c:pt>
                <c:pt idx="251">
                  <c:v>45169</c:v>
                </c:pt>
                <c:pt idx="252">
                  <c:v>45199</c:v>
                </c:pt>
                <c:pt idx="253">
                  <c:v>45230</c:v>
                </c:pt>
                <c:pt idx="254">
                  <c:v>45260</c:v>
                </c:pt>
                <c:pt idx="255">
                  <c:v>45291</c:v>
                </c:pt>
                <c:pt idx="256">
                  <c:v>45322</c:v>
                </c:pt>
                <c:pt idx="257">
                  <c:v>45351</c:v>
                </c:pt>
                <c:pt idx="258">
                  <c:v>45382</c:v>
                </c:pt>
              </c:numCache>
            </c:numRef>
          </c:cat>
          <c:val>
            <c:numRef>
              <c:f>Sheet1!$BR$38:$BR$296</c:f>
              <c:numCache>
                <c:formatCode>General</c:formatCode>
                <c:ptCount val="259"/>
                <c:pt idx="0">
                  <c:v>1.8350587106630316</c:v>
                </c:pt>
                <c:pt idx="1">
                  <c:v>1.4151436897171956</c:v>
                </c:pt>
                <c:pt idx="2">
                  <c:v>1.1900295480757306</c:v>
                </c:pt>
                <c:pt idx="3">
                  <c:v>1.3416435264248592</c:v>
                </c:pt>
                <c:pt idx="4">
                  <c:v>1.6780571816417864</c:v>
                </c:pt>
                <c:pt idx="5">
                  <c:v>1.7937328180215297</c:v>
                </c:pt>
                <c:pt idx="6">
                  <c:v>2.0607874438094944</c:v>
                </c:pt>
                <c:pt idx="7">
                  <c:v>2.163425089696231</c:v>
                </c:pt>
                <c:pt idx="8">
                  <c:v>2.2221499859956713</c:v>
                </c:pt>
                <c:pt idx="9">
                  <c:v>2.196149623199132</c:v>
                </c:pt>
                <c:pt idx="10">
                  <c:v>2.28542638660474</c:v>
                </c:pt>
                <c:pt idx="11">
                  <c:v>2.4877114787322907</c:v>
                </c:pt>
                <c:pt idx="12">
                  <c:v>2.3976665816135312</c:v>
                </c:pt>
                <c:pt idx="13">
                  <c:v>2.0787461930263915</c:v>
                </c:pt>
                <c:pt idx="14">
                  <c:v>2.3908012731404589</c:v>
                </c:pt>
                <c:pt idx="15">
                  <c:v>3.0520164561008234</c:v>
                </c:pt>
                <c:pt idx="16">
                  <c:v>3.1312086673357298</c:v>
                </c:pt>
                <c:pt idx="17">
                  <c:v>2.8191078921108694</c:v>
                </c:pt>
                <c:pt idx="18">
                  <c:v>3.1269553803236105</c:v>
                </c:pt>
                <c:pt idx="19">
                  <c:v>2.176714266378819</c:v>
                </c:pt>
                <c:pt idx="20">
                  <c:v>2.2938612632484539</c:v>
                </c:pt>
                <c:pt idx="21">
                  <c:v>2.8937897226910132</c:v>
                </c:pt>
                <c:pt idx="22">
                  <c:v>3.3409479158932225</c:v>
                </c:pt>
                <c:pt idx="23">
                  <c:v>2.6680807337774004</c:v>
                </c:pt>
                <c:pt idx="24">
                  <c:v>2.7561856457494307</c:v>
                </c:pt>
                <c:pt idx="25">
                  <c:v>3.0654251521028248</c:v>
                </c:pt>
                <c:pt idx="26">
                  <c:v>3.5133339360664042</c:v>
                </c:pt>
                <c:pt idx="27">
                  <c:v>3.9451420249404747</c:v>
                </c:pt>
                <c:pt idx="28">
                  <c:v>3.5784595436662454</c:v>
                </c:pt>
                <c:pt idx="29">
                  <c:v>3.3760663576800374</c:v>
                </c:pt>
                <c:pt idx="30">
                  <c:v>3.0036233386343381</c:v>
                </c:pt>
                <c:pt idx="31">
                  <c:v>2.9726758152489143</c:v>
                </c:pt>
                <c:pt idx="32">
                  <c:v>4.0850168279133392</c:v>
                </c:pt>
                <c:pt idx="33">
                  <c:v>4.4050027703910803</c:v>
                </c:pt>
                <c:pt idx="34">
                  <c:v>4.2228081853811812</c:v>
                </c:pt>
                <c:pt idx="35">
                  <c:v>3.9349308538555237</c:v>
                </c:pt>
                <c:pt idx="36">
                  <c:v>3.3335948977469405</c:v>
                </c:pt>
                <c:pt idx="37">
                  <c:v>4.0965347893669497</c:v>
                </c:pt>
                <c:pt idx="38">
                  <c:v>4.7245223029504215</c:v>
                </c:pt>
                <c:pt idx="39">
                  <c:v>4.3459677096862643</c:v>
                </c:pt>
                <c:pt idx="40">
                  <c:v>3.1266864761950832</c:v>
                </c:pt>
                <c:pt idx="41">
                  <c:v>3.7218706215120534</c:v>
                </c:pt>
                <c:pt idx="42">
                  <c:v>2.8013281530298331</c:v>
                </c:pt>
                <c:pt idx="43">
                  <c:v>2.7512866277457517</c:v>
                </c:pt>
                <c:pt idx="44">
                  <c:v>2.5949784328887384</c:v>
                </c:pt>
                <c:pt idx="45">
                  <c:v>3.3887190155986602</c:v>
                </c:pt>
                <c:pt idx="46">
                  <c:v>4.2336470691316084</c:v>
                </c:pt>
                <c:pt idx="47">
                  <c:v>3.9604033544134634</c:v>
                </c:pt>
                <c:pt idx="48">
                  <c:v>3.448630902684084</c:v>
                </c:pt>
                <c:pt idx="49">
                  <c:v>3.3125387188562896</c:v>
                </c:pt>
                <c:pt idx="50">
                  <c:v>2.8756696908736639</c:v>
                </c:pt>
                <c:pt idx="51">
                  <c:v>2.7490427772645827</c:v>
                </c:pt>
                <c:pt idx="52">
                  <c:v>2.5579167814383363</c:v>
                </c:pt>
                <c:pt idx="53">
                  <c:v>1.9560949355028721</c:v>
                </c:pt>
                <c:pt idx="54">
                  <c:v>1.6159345188908869</c:v>
                </c:pt>
                <c:pt idx="55">
                  <c:v>2.5436363043863488</c:v>
                </c:pt>
                <c:pt idx="56">
                  <c:v>1.7406984317055969</c:v>
                </c:pt>
                <c:pt idx="57">
                  <c:v>1.9790017889211236</c:v>
                </c:pt>
                <c:pt idx="58">
                  <c:v>1.7763079249901363</c:v>
                </c:pt>
                <c:pt idx="59">
                  <c:v>1.5654428576589789</c:v>
                </c:pt>
                <c:pt idx="60">
                  <c:v>2.2191676004552834</c:v>
                </c:pt>
                <c:pt idx="61">
                  <c:v>3.2739679690291035</c:v>
                </c:pt>
                <c:pt idx="62">
                  <c:v>3.9477913402708329</c:v>
                </c:pt>
                <c:pt idx="63">
                  <c:v>5.0334147779697904</c:v>
                </c:pt>
                <c:pt idx="64">
                  <c:v>5.1463664878384954</c:v>
                </c:pt>
                <c:pt idx="65">
                  <c:v>4.5257418722596698</c:v>
                </c:pt>
                <c:pt idx="66">
                  <c:v>4.6756580394608305</c:v>
                </c:pt>
                <c:pt idx="67">
                  <c:v>3.5711264274669787</c:v>
                </c:pt>
                <c:pt idx="68">
                  <c:v>3.3791172791173505</c:v>
                </c:pt>
                <c:pt idx="69">
                  <c:v>4.3336841569173998</c:v>
                </c:pt>
                <c:pt idx="70">
                  <c:v>3.9011312382926384</c:v>
                </c:pt>
                <c:pt idx="71">
                  <c:v>2.8556382585842011</c:v>
                </c:pt>
                <c:pt idx="72">
                  <c:v>2.7880347424325085</c:v>
                </c:pt>
                <c:pt idx="73">
                  <c:v>2.1580479833641077</c:v>
                </c:pt>
                <c:pt idx="74">
                  <c:v>0.19694338603095904</c:v>
                </c:pt>
                <c:pt idx="75">
                  <c:v>-4.5842902862240048E-2</c:v>
                </c:pt>
                <c:pt idx="76">
                  <c:v>-0.31218047873493038</c:v>
                </c:pt>
                <c:pt idx="77">
                  <c:v>-0.2497269881351574</c:v>
                </c:pt>
                <c:pt idx="78">
                  <c:v>-0.41944957259425164</c:v>
                </c:pt>
                <c:pt idx="79">
                  <c:v>-0.88574028929671134</c:v>
                </c:pt>
                <c:pt idx="80">
                  <c:v>-0.82496314108077429</c:v>
                </c:pt>
                <c:pt idx="81">
                  <c:v>-0.34235810450795601</c:v>
                </c:pt>
                <c:pt idx="82">
                  <c:v>0.50678919285408341</c:v>
                </c:pt>
                <c:pt idx="83">
                  <c:v>0.56922292795798168</c:v>
                </c:pt>
                <c:pt idx="84">
                  <c:v>0.89132629984863876</c:v>
                </c:pt>
                <c:pt idx="85">
                  <c:v>0.99367149997649917</c:v>
                </c:pt>
                <c:pt idx="86">
                  <c:v>1.4931431269750273</c:v>
                </c:pt>
                <c:pt idx="87">
                  <c:v>1.8380593422437468</c:v>
                </c:pt>
                <c:pt idx="88">
                  <c:v>2.619208676710171</c:v>
                </c:pt>
                <c:pt idx="89">
                  <c:v>2.7994607538602656</c:v>
                </c:pt>
                <c:pt idx="90">
                  <c:v>2.8394500443575605</c:v>
                </c:pt>
                <c:pt idx="91">
                  <c:v>1.8712936769000796</c:v>
                </c:pt>
                <c:pt idx="92">
                  <c:v>1.9840597282677699</c:v>
                </c:pt>
                <c:pt idx="93">
                  <c:v>2.2159140967225874</c:v>
                </c:pt>
                <c:pt idx="94">
                  <c:v>1.2813598288653554</c:v>
                </c:pt>
                <c:pt idx="95">
                  <c:v>1.102497684018021</c:v>
                </c:pt>
                <c:pt idx="96">
                  <c:v>1.9629550163466298</c:v>
                </c:pt>
                <c:pt idx="97">
                  <c:v>2.2270744894495245</c:v>
                </c:pt>
                <c:pt idx="98">
                  <c:v>2.1260497382933154</c:v>
                </c:pt>
                <c:pt idx="99">
                  <c:v>2.3364039832954147</c:v>
                </c:pt>
                <c:pt idx="100">
                  <c:v>3.0845245417185732</c:v>
                </c:pt>
                <c:pt idx="101">
                  <c:v>2.8310207337539999</c:v>
                </c:pt>
                <c:pt idx="102">
                  <c:v>3.2467615790220878</c:v>
                </c:pt>
                <c:pt idx="103">
                  <c:v>3.2585533014135528</c:v>
                </c:pt>
                <c:pt idx="104">
                  <c:v>3.0617934510617859</c:v>
                </c:pt>
                <c:pt idx="105">
                  <c:v>3.1986776203419058</c:v>
                </c:pt>
                <c:pt idx="106">
                  <c:v>2.67451076343285</c:v>
                </c:pt>
                <c:pt idx="107">
                  <c:v>2.7214240342470175</c:v>
                </c:pt>
                <c:pt idx="108">
                  <c:v>2.8306272160740811</c:v>
                </c:pt>
                <c:pt idx="109">
                  <c:v>2.880017025025785</c:v>
                </c:pt>
                <c:pt idx="110">
                  <c:v>2.9964104352078165</c:v>
                </c:pt>
                <c:pt idx="111">
                  <c:v>3.2108465602948995</c:v>
                </c:pt>
                <c:pt idx="112">
                  <c:v>3.1476318930841627</c:v>
                </c:pt>
                <c:pt idx="113">
                  <c:v>2.9102799471676848</c:v>
                </c:pt>
                <c:pt idx="114">
                  <c:v>2.9816003037101604</c:v>
                </c:pt>
                <c:pt idx="115">
                  <c:v>2.8904206965960229</c:v>
                </c:pt>
                <c:pt idx="116">
                  <c:v>2.7419288901837167</c:v>
                </c:pt>
                <c:pt idx="117">
                  <c:v>2.4988079573208899</c:v>
                </c:pt>
                <c:pt idx="118">
                  <c:v>1.9586978577737786</c:v>
                </c:pt>
                <c:pt idx="119">
                  <c:v>2.0754084609516688</c:v>
                </c:pt>
                <c:pt idx="120">
                  <c:v>1.8884591959598602</c:v>
                </c:pt>
                <c:pt idx="121">
                  <c:v>1.3788035576938156</c:v>
                </c:pt>
                <c:pt idx="122">
                  <c:v>1.6257114751200439</c:v>
                </c:pt>
                <c:pt idx="123">
                  <c:v>1.3800063042334474</c:v>
                </c:pt>
                <c:pt idx="124">
                  <c:v>1.4246927121034392</c:v>
                </c:pt>
                <c:pt idx="125">
                  <c:v>1.3880496995391223</c:v>
                </c:pt>
                <c:pt idx="126">
                  <c:v>1.5054922975513267</c:v>
                </c:pt>
                <c:pt idx="127">
                  <c:v>1.2486073622355629</c:v>
                </c:pt>
                <c:pt idx="128">
                  <c:v>0.71777157794378654</c:v>
                </c:pt>
                <c:pt idx="129">
                  <c:v>0.39382071428618204</c:v>
                </c:pt>
                <c:pt idx="130">
                  <c:v>0.66287603012511565</c:v>
                </c:pt>
                <c:pt idx="131">
                  <c:v>0.9254734674770202</c:v>
                </c:pt>
                <c:pt idx="132">
                  <c:v>0.88899818078527881</c:v>
                </c:pt>
                <c:pt idx="133">
                  <c:v>0.95402640643045178</c:v>
                </c:pt>
                <c:pt idx="134">
                  <c:v>1.1002995286322759</c:v>
                </c:pt>
                <c:pt idx="135">
                  <c:v>1.2447474580260445</c:v>
                </c:pt>
                <c:pt idx="136">
                  <c:v>0.71637763267011778</c:v>
                </c:pt>
                <c:pt idx="137">
                  <c:v>0.49680776017173661</c:v>
                </c:pt>
                <c:pt idx="138">
                  <c:v>0.27217753490425989</c:v>
                </c:pt>
                <c:pt idx="139">
                  <c:v>0.68596218797081454</c:v>
                </c:pt>
                <c:pt idx="140">
                  <c:v>0.58740390024978351</c:v>
                </c:pt>
                <c:pt idx="141">
                  <c:v>0.90938374039152348</c:v>
                </c:pt>
                <c:pt idx="142">
                  <c:v>1.346814936960945</c:v>
                </c:pt>
                <c:pt idx="143">
                  <c:v>1.4634256247174733</c:v>
                </c:pt>
                <c:pt idx="144">
                  <c:v>1.4113529043052533</c:v>
                </c:pt>
                <c:pt idx="145">
                  <c:v>1.3296090366004887</c:v>
                </c:pt>
                <c:pt idx="146">
                  <c:v>1.1209402500574601</c:v>
                </c:pt>
                <c:pt idx="147">
                  <c:v>1.2180221812719201</c:v>
                </c:pt>
                <c:pt idx="148">
                  <c:v>1.6213728914756556</c:v>
                </c:pt>
                <c:pt idx="149">
                  <c:v>1.2314065660320948</c:v>
                </c:pt>
                <c:pt idx="150">
                  <c:v>0.35605654132157449</c:v>
                </c:pt>
                <c:pt idx="151">
                  <c:v>0.15176590996059691</c:v>
                </c:pt>
                <c:pt idx="152">
                  <c:v>0.43154211170607959</c:v>
                </c:pt>
                <c:pt idx="153">
                  <c:v>0.28190835201024889</c:v>
                </c:pt>
                <c:pt idx="154">
                  <c:v>0.28357064533864096</c:v>
                </c:pt>
                <c:pt idx="155">
                  <c:v>0.45351491552083179</c:v>
                </c:pt>
                <c:pt idx="156">
                  <c:v>0.93527023363730732</c:v>
                </c:pt>
                <c:pt idx="157">
                  <c:v>1.2450812970472631</c:v>
                </c:pt>
                <c:pt idx="158">
                  <c:v>0.91951136181322024</c:v>
                </c:pt>
                <c:pt idx="159">
                  <c:v>1.0297430300318009</c:v>
                </c:pt>
                <c:pt idx="160">
                  <c:v>1.3483764891421526</c:v>
                </c:pt>
                <c:pt idx="161">
                  <c:v>1.6380422379963606</c:v>
                </c:pt>
                <c:pt idx="162">
                  <c:v>2.0708526892731705</c:v>
                </c:pt>
                <c:pt idx="163">
                  <c:v>2.1206023251851569</c:v>
                </c:pt>
                <c:pt idx="164">
                  <c:v>2.1514000592266793</c:v>
                </c:pt>
                <c:pt idx="165">
                  <c:v>1.3891219853877115</c:v>
                </c:pt>
                <c:pt idx="166">
                  <c:v>1.3231446151047417</c:v>
                </c:pt>
                <c:pt idx="167">
                  <c:v>1.414598446050193</c:v>
                </c:pt>
                <c:pt idx="168">
                  <c:v>1.7460869537320325</c:v>
                </c:pt>
                <c:pt idx="169">
                  <c:v>2.0612442134633397</c:v>
                </c:pt>
                <c:pt idx="170">
                  <c:v>2.163808760342369</c:v>
                </c:pt>
                <c:pt idx="171">
                  <c:v>2.1579467121816434</c:v>
                </c:pt>
                <c:pt idx="172">
                  <c:v>2.3939468485626478</c:v>
                </c:pt>
                <c:pt idx="173">
                  <c:v>2.7890586020167909</c:v>
                </c:pt>
                <c:pt idx="174">
                  <c:v>2.9001941796713506</c:v>
                </c:pt>
                <c:pt idx="175">
                  <c:v>2.3147225238023403</c:v>
                </c:pt>
                <c:pt idx="176">
                  <c:v>1.7830542200698476</c:v>
                </c:pt>
                <c:pt idx="177">
                  <c:v>1.4333838911321051</c:v>
                </c:pt>
                <c:pt idx="178">
                  <c:v>1.4980458533077001</c:v>
                </c:pt>
                <c:pt idx="179">
                  <c:v>1.6133243950347862</c:v>
                </c:pt>
                <c:pt idx="180">
                  <c:v>2.0883760902452773</c:v>
                </c:pt>
                <c:pt idx="181">
                  <c:v>2.0144440643813115</c:v>
                </c:pt>
                <c:pt idx="182">
                  <c:v>2.0155560688707119</c:v>
                </c:pt>
                <c:pt idx="183">
                  <c:v>2.0741230510968913</c:v>
                </c:pt>
                <c:pt idx="184">
                  <c:v>2.3220212809370824</c:v>
                </c:pt>
                <c:pt idx="185">
                  <c:v>2.1620272663310827</c:v>
                </c:pt>
                <c:pt idx="186">
                  <c:v>1.8201404473777427</c:v>
                </c:pt>
                <c:pt idx="187">
                  <c:v>2.5668056938428068</c:v>
                </c:pt>
                <c:pt idx="188">
                  <c:v>2.250024909301207</c:v>
                </c:pt>
                <c:pt idx="189">
                  <c:v>1.962759423751185</c:v>
                </c:pt>
                <c:pt idx="190">
                  <c:v>1.8690442819829725</c:v>
                </c:pt>
                <c:pt idx="191">
                  <c:v>1.7499031635085807</c:v>
                </c:pt>
                <c:pt idx="192">
                  <c:v>1.9542187488325946</c:v>
                </c:pt>
                <c:pt idx="193">
                  <c:v>1.7511474905396573</c:v>
                </c:pt>
                <c:pt idx="194">
                  <c:v>1.8554519320713221</c:v>
                </c:pt>
                <c:pt idx="195">
                  <c:v>1.8179545727089932</c:v>
                </c:pt>
                <c:pt idx="196">
                  <c:v>2.2977790477673561</c:v>
                </c:pt>
                <c:pt idx="197">
                  <c:v>1.8533311521148013</c:v>
                </c:pt>
                <c:pt idx="198">
                  <c:v>2.022395628422792</c:v>
                </c:pt>
                <c:pt idx="199">
                  <c:v>1.4576001305983297</c:v>
                </c:pt>
                <c:pt idx="200">
                  <c:v>1.602079684181309</c:v>
                </c:pt>
                <c:pt idx="201">
                  <c:v>1.8931056738355443</c:v>
                </c:pt>
                <c:pt idx="202">
                  <c:v>2.2775928270583625</c:v>
                </c:pt>
                <c:pt idx="203">
                  <c:v>1.7909259466901442</c:v>
                </c:pt>
                <c:pt idx="204">
                  <c:v>1.8863819454872464</c:v>
                </c:pt>
                <c:pt idx="205">
                  <c:v>1.6889698218453986</c:v>
                </c:pt>
                <c:pt idx="206">
                  <c:v>1.7364105425571035</c:v>
                </c:pt>
                <c:pt idx="207">
                  <c:v>1.6222541905745094</c:v>
                </c:pt>
                <c:pt idx="208">
                  <c:v>1.3628171620839624</c:v>
                </c:pt>
                <c:pt idx="209">
                  <c:v>1.6148683642435206</c:v>
                </c:pt>
                <c:pt idx="210">
                  <c:v>1.5467886575277292</c:v>
                </c:pt>
                <c:pt idx="211">
                  <c:v>1.5029373007591154</c:v>
                </c:pt>
                <c:pt idx="212">
                  <c:v>1.1527240376184813</c:v>
                </c:pt>
                <c:pt idx="213">
                  <c:v>1.5948677587664426</c:v>
                </c:pt>
                <c:pt idx="214">
                  <c:v>1.0770259442018197</c:v>
                </c:pt>
                <c:pt idx="215">
                  <c:v>1.0331404627273155</c:v>
                </c:pt>
                <c:pt idx="216">
                  <c:v>0.81455797957945897</c:v>
                </c:pt>
                <c:pt idx="217">
                  <c:v>1.4124795495764715</c:v>
                </c:pt>
                <c:pt idx="218">
                  <c:v>1.6171247511791453</c:v>
                </c:pt>
                <c:pt idx="219">
                  <c:v>1.8996551968119211</c:v>
                </c:pt>
                <c:pt idx="220">
                  <c:v>2.6260630583781257</c:v>
                </c:pt>
                <c:pt idx="221">
                  <c:v>2.3192843367454246</c:v>
                </c:pt>
                <c:pt idx="222">
                  <c:v>2.6091160985752357</c:v>
                </c:pt>
                <c:pt idx="223">
                  <c:v>2.9461334590214201</c:v>
                </c:pt>
                <c:pt idx="224">
                  <c:v>5.1231480044655617</c:v>
                </c:pt>
                <c:pt idx="225">
                  <c:v>5.4409645420902395</c:v>
                </c:pt>
                <c:pt idx="226">
                  <c:v>4.2433072869478483</c:v>
                </c:pt>
                <c:pt idx="227">
                  <c:v>5.136761527725719</c:v>
                </c:pt>
                <c:pt idx="228">
                  <c:v>6.0410571621051563</c:v>
                </c:pt>
                <c:pt idx="229">
                  <c:v>6.4968015643398012</c:v>
                </c:pt>
                <c:pt idx="230">
                  <c:v>6.8012333818943329</c:v>
                </c:pt>
                <c:pt idx="231">
                  <c:v>7.0138257104538848</c:v>
                </c:pt>
                <c:pt idx="232">
                  <c:v>7.1237691783628057</c:v>
                </c:pt>
                <c:pt idx="233">
                  <c:v>7.951117438016901</c:v>
                </c:pt>
                <c:pt idx="234">
                  <c:v>8.2323952353171546</c:v>
                </c:pt>
                <c:pt idx="235">
                  <c:v>8.1748539422371884</c:v>
                </c:pt>
                <c:pt idx="236">
                  <c:v>8.1867199818996941</c:v>
                </c:pt>
                <c:pt idx="237">
                  <c:v>8.0884432719366863</c:v>
                </c:pt>
                <c:pt idx="238">
                  <c:v>6.6787085456622606</c:v>
                </c:pt>
                <c:pt idx="239">
                  <c:v>6.5551116444057085</c:v>
                </c:pt>
              </c:numCache>
            </c:numRef>
          </c:val>
          <c:smooth val="0"/>
          <c:extLst>
            <c:ext xmlns:c16="http://schemas.microsoft.com/office/drawing/2014/chart" uri="{C3380CC4-5D6E-409C-BE32-E72D297353CC}">
              <c16:uniqueId val="{00000001-A81B-4DCE-8B4B-14DB5DBAEC65}"/>
            </c:ext>
          </c:extLst>
        </c:ser>
        <c:ser>
          <c:idx val="2"/>
          <c:order val="2"/>
          <c:tx>
            <c:strRef>
              <c:f>Sheet1!$BS$4</c:f>
              <c:strCache>
                <c:ptCount val="1"/>
                <c:pt idx="0">
                  <c:v>Consensus expectations</c:v>
                </c:pt>
              </c:strCache>
            </c:strRef>
          </c:tx>
          <c:spPr>
            <a:ln w="28575" cap="rnd">
              <a:solidFill>
                <a:schemeClr val="accent5"/>
              </a:solidFill>
              <a:round/>
            </a:ln>
            <a:effectLst/>
          </c:spPr>
          <c:marker>
            <c:symbol val="none"/>
          </c:marker>
          <c:cat>
            <c:numRef>
              <c:f>Sheet1!$A$38:$A$296</c:f>
              <c:numCache>
                <c:formatCode>m/d/yyyy</c:formatCode>
                <c:ptCount val="259"/>
                <c:pt idx="0">
                  <c:v>37529</c:v>
                </c:pt>
                <c:pt idx="1">
                  <c:v>37560</c:v>
                </c:pt>
                <c:pt idx="2">
                  <c:v>37590</c:v>
                </c:pt>
                <c:pt idx="3">
                  <c:v>37621</c:v>
                </c:pt>
                <c:pt idx="4">
                  <c:v>37652</c:v>
                </c:pt>
                <c:pt idx="5">
                  <c:v>37680</c:v>
                </c:pt>
                <c:pt idx="6">
                  <c:v>37711</c:v>
                </c:pt>
                <c:pt idx="7">
                  <c:v>37741</c:v>
                </c:pt>
                <c:pt idx="8">
                  <c:v>37772</c:v>
                </c:pt>
                <c:pt idx="9">
                  <c:v>37802</c:v>
                </c:pt>
                <c:pt idx="10">
                  <c:v>37833</c:v>
                </c:pt>
                <c:pt idx="11">
                  <c:v>37864</c:v>
                </c:pt>
                <c:pt idx="12">
                  <c:v>37894</c:v>
                </c:pt>
                <c:pt idx="13">
                  <c:v>37925</c:v>
                </c:pt>
                <c:pt idx="14">
                  <c:v>37955</c:v>
                </c:pt>
                <c:pt idx="15">
                  <c:v>37986</c:v>
                </c:pt>
                <c:pt idx="16">
                  <c:v>38017</c:v>
                </c:pt>
                <c:pt idx="17">
                  <c:v>38046</c:v>
                </c:pt>
                <c:pt idx="18">
                  <c:v>38077</c:v>
                </c:pt>
                <c:pt idx="19">
                  <c:v>38107</c:v>
                </c:pt>
                <c:pt idx="20">
                  <c:v>38138</c:v>
                </c:pt>
                <c:pt idx="21">
                  <c:v>38168</c:v>
                </c:pt>
                <c:pt idx="22">
                  <c:v>38199</c:v>
                </c:pt>
                <c:pt idx="23">
                  <c:v>38230</c:v>
                </c:pt>
                <c:pt idx="24">
                  <c:v>38260</c:v>
                </c:pt>
                <c:pt idx="25">
                  <c:v>38291</c:v>
                </c:pt>
                <c:pt idx="26">
                  <c:v>38321</c:v>
                </c:pt>
                <c:pt idx="27">
                  <c:v>38352</c:v>
                </c:pt>
                <c:pt idx="28">
                  <c:v>38383</c:v>
                </c:pt>
                <c:pt idx="29">
                  <c:v>38411</c:v>
                </c:pt>
                <c:pt idx="30">
                  <c:v>38442</c:v>
                </c:pt>
                <c:pt idx="31">
                  <c:v>38472</c:v>
                </c:pt>
                <c:pt idx="32">
                  <c:v>38503</c:v>
                </c:pt>
                <c:pt idx="33">
                  <c:v>38533</c:v>
                </c:pt>
                <c:pt idx="34">
                  <c:v>38564</c:v>
                </c:pt>
                <c:pt idx="35">
                  <c:v>38595</c:v>
                </c:pt>
                <c:pt idx="36">
                  <c:v>38625</c:v>
                </c:pt>
                <c:pt idx="37">
                  <c:v>38656</c:v>
                </c:pt>
                <c:pt idx="38">
                  <c:v>38686</c:v>
                </c:pt>
                <c:pt idx="39">
                  <c:v>38717</c:v>
                </c:pt>
                <c:pt idx="40">
                  <c:v>38748</c:v>
                </c:pt>
                <c:pt idx="41">
                  <c:v>38776</c:v>
                </c:pt>
                <c:pt idx="42">
                  <c:v>38807</c:v>
                </c:pt>
                <c:pt idx="43">
                  <c:v>38837</c:v>
                </c:pt>
                <c:pt idx="44">
                  <c:v>38868</c:v>
                </c:pt>
                <c:pt idx="45">
                  <c:v>38898</c:v>
                </c:pt>
                <c:pt idx="46">
                  <c:v>38929</c:v>
                </c:pt>
                <c:pt idx="47">
                  <c:v>38960</c:v>
                </c:pt>
                <c:pt idx="48">
                  <c:v>38990</c:v>
                </c:pt>
                <c:pt idx="49">
                  <c:v>39021</c:v>
                </c:pt>
                <c:pt idx="50">
                  <c:v>39051</c:v>
                </c:pt>
                <c:pt idx="51">
                  <c:v>39082</c:v>
                </c:pt>
                <c:pt idx="52">
                  <c:v>39113</c:v>
                </c:pt>
                <c:pt idx="53">
                  <c:v>39141</c:v>
                </c:pt>
                <c:pt idx="54">
                  <c:v>39172</c:v>
                </c:pt>
                <c:pt idx="55">
                  <c:v>39202</c:v>
                </c:pt>
                <c:pt idx="56">
                  <c:v>39233</c:v>
                </c:pt>
                <c:pt idx="57">
                  <c:v>39263</c:v>
                </c:pt>
                <c:pt idx="58">
                  <c:v>39294</c:v>
                </c:pt>
                <c:pt idx="59">
                  <c:v>39325</c:v>
                </c:pt>
                <c:pt idx="60">
                  <c:v>39355</c:v>
                </c:pt>
                <c:pt idx="61">
                  <c:v>39386</c:v>
                </c:pt>
                <c:pt idx="62">
                  <c:v>39416</c:v>
                </c:pt>
                <c:pt idx="63">
                  <c:v>39447</c:v>
                </c:pt>
                <c:pt idx="64">
                  <c:v>39478</c:v>
                </c:pt>
                <c:pt idx="65">
                  <c:v>39507</c:v>
                </c:pt>
                <c:pt idx="66">
                  <c:v>39538</c:v>
                </c:pt>
                <c:pt idx="67">
                  <c:v>39568</c:v>
                </c:pt>
                <c:pt idx="68">
                  <c:v>39599</c:v>
                </c:pt>
                <c:pt idx="69">
                  <c:v>39629</c:v>
                </c:pt>
                <c:pt idx="70">
                  <c:v>39660</c:v>
                </c:pt>
                <c:pt idx="71">
                  <c:v>39691</c:v>
                </c:pt>
                <c:pt idx="72">
                  <c:v>39721</c:v>
                </c:pt>
                <c:pt idx="73">
                  <c:v>39752</c:v>
                </c:pt>
                <c:pt idx="74">
                  <c:v>39782</c:v>
                </c:pt>
                <c:pt idx="75">
                  <c:v>39813</c:v>
                </c:pt>
                <c:pt idx="76">
                  <c:v>39844</c:v>
                </c:pt>
                <c:pt idx="77">
                  <c:v>39872</c:v>
                </c:pt>
                <c:pt idx="78">
                  <c:v>39903</c:v>
                </c:pt>
                <c:pt idx="79">
                  <c:v>39933</c:v>
                </c:pt>
                <c:pt idx="80">
                  <c:v>39964</c:v>
                </c:pt>
                <c:pt idx="81">
                  <c:v>39994</c:v>
                </c:pt>
                <c:pt idx="82">
                  <c:v>40025</c:v>
                </c:pt>
                <c:pt idx="83">
                  <c:v>40056</c:v>
                </c:pt>
                <c:pt idx="84">
                  <c:v>40086</c:v>
                </c:pt>
                <c:pt idx="85">
                  <c:v>40117</c:v>
                </c:pt>
                <c:pt idx="86">
                  <c:v>40147</c:v>
                </c:pt>
                <c:pt idx="87">
                  <c:v>40178</c:v>
                </c:pt>
                <c:pt idx="88">
                  <c:v>40209</c:v>
                </c:pt>
                <c:pt idx="89">
                  <c:v>40237</c:v>
                </c:pt>
                <c:pt idx="90">
                  <c:v>40268</c:v>
                </c:pt>
                <c:pt idx="91">
                  <c:v>40298</c:v>
                </c:pt>
                <c:pt idx="92">
                  <c:v>40329</c:v>
                </c:pt>
                <c:pt idx="93">
                  <c:v>40359</c:v>
                </c:pt>
                <c:pt idx="94">
                  <c:v>40390</c:v>
                </c:pt>
                <c:pt idx="95">
                  <c:v>40421</c:v>
                </c:pt>
                <c:pt idx="96">
                  <c:v>40451</c:v>
                </c:pt>
                <c:pt idx="97">
                  <c:v>40482</c:v>
                </c:pt>
                <c:pt idx="98">
                  <c:v>40512</c:v>
                </c:pt>
                <c:pt idx="99">
                  <c:v>40543</c:v>
                </c:pt>
                <c:pt idx="100">
                  <c:v>40574</c:v>
                </c:pt>
                <c:pt idx="101">
                  <c:v>40602</c:v>
                </c:pt>
                <c:pt idx="102">
                  <c:v>40633</c:v>
                </c:pt>
                <c:pt idx="103">
                  <c:v>40663</c:v>
                </c:pt>
                <c:pt idx="104">
                  <c:v>40694</c:v>
                </c:pt>
                <c:pt idx="105">
                  <c:v>40724</c:v>
                </c:pt>
                <c:pt idx="106">
                  <c:v>40755</c:v>
                </c:pt>
                <c:pt idx="107">
                  <c:v>40786</c:v>
                </c:pt>
                <c:pt idx="108">
                  <c:v>40816</c:v>
                </c:pt>
                <c:pt idx="109">
                  <c:v>40847</c:v>
                </c:pt>
                <c:pt idx="110">
                  <c:v>40877</c:v>
                </c:pt>
                <c:pt idx="111">
                  <c:v>40908</c:v>
                </c:pt>
                <c:pt idx="112">
                  <c:v>40939</c:v>
                </c:pt>
                <c:pt idx="113">
                  <c:v>40968</c:v>
                </c:pt>
                <c:pt idx="114">
                  <c:v>40999</c:v>
                </c:pt>
                <c:pt idx="115">
                  <c:v>41029</c:v>
                </c:pt>
                <c:pt idx="116">
                  <c:v>41060</c:v>
                </c:pt>
                <c:pt idx="117">
                  <c:v>41090</c:v>
                </c:pt>
                <c:pt idx="118">
                  <c:v>41121</c:v>
                </c:pt>
                <c:pt idx="119">
                  <c:v>41152</c:v>
                </c:pt>
                <c:pt idx="120">
                  <c:v>41182</c:v>
                </c:pt>
                <c:pt idx="121">
                  <c:v>41213</c:v>
                </c:pt>
                <c:pt idx="122">
                  <c:v>41243</c:v>
                </c:pt>
                <c:pt idx="123">
                  <c:v>41274</c:v>
                </c:pt>
                <c:pt idx="124">
                  <c:v>41305</c:v>
                </c:pt>
                <c:pt idx="125">
                  <c:v>41333</c:v>
                </c:pt>
                <c:pt idx="126">
                  <c:v>41364</c:v>
                </c:pt>
                <c:pt idx="127">
                  <c:v>41394</c:v>
                </c:pt>
                <c:pt idx="128">
                  <c:v>41425</c:v>
                </c:pt>
                <c:pt idx="129">
                  <c:v>41455</c:v>
                </c:pt>
                <c:pt idx="130">
                  <c:v>41486</c:v>
                </c:pt>
                <c:pt idx="131">
                  <c:v>41517</c:v>
                </c:pt>
                <c:pt idx="132">
                  <c:v>41547</c:v>
                </c:pt>
                <c:pt idx="133">
                  <c:v>41578</c:v>
                </c:pt>
                <c:pt idx="134">
                  <c:v>41608</c:v>
                </c:pt>
                <c:pt idx="135">
                  <c:v>41639</c:v>
                </c:pt>
                <c:pt idx="136">
                  <c:v>41670</c:v>
                </c:pt>
                <c:pt idx="137">
                  <c:v>41698</c:v>
                </c:pt>
                <c:pt idx="138">
                  <c:v>41729</c:v>
                </c:pt>
                <c:pt idx="139">
                  <c:v>41759</c:v>
                </c:pt>
                <c:pt idx="140">
                  <c:v>41790</c:v>
                </c:pt>
                <c:pt idx="141">
                  <c:v>41820</c:v>
                </c:pt>
                <c:pt idx="142">
                  <c:v>41851</c:v>
                </c:pt>
                <c:pt idx="143">
                  <c:v>41882</c:v>
                </c:pt>
                <c:pt idx="144">
                  <c:v>41912</c:v>
                </c:pt>
                <c:pt idx="145">
                  <c:v>41943</c:v>
                </c:pt>
                <c:pt idx="146">
                  <c:v>41973</c:v>
                </c:pt>
                <c:pt idx="147">
                  <c:v>42004</c:v>
                </c:pt>
                <c:pt idx="148">
                  <c:v>42035</c:v>
                </c:pt>
                <c:pt idx="149">
                  <c:v>42063</c:v>
                </c:pt>
                <c:pt idx="150">
                  <c:v>42094</c:v>
                </c:pt>
                <c:pt idx="151">
                  <c:v>42124</c:v>
                </c:pt>
                <c:pt idx="152">
                  <c:v>42155</c:v>
                </c:pt>
                <c:pt idx="153">
                  <c:v>42185</c:v>
                </c:pt>
                <c:pt idx="154">
                  <c:v>42216</c:v>
                </c:pt>
                <c:pt idx="155">
                  <c:v>42247</c:v>
                </c:pt>
                <c:pt idx="156">
                  <c:v>42277</c:v>
                </c:pt>
                <c:pt idx="157">
                  <c:v>42308</c:v>
                </c:pt>
                <c:pt idx="158">
                  <c:v>42338</c:v>
                </c:pt>
                <c:pt idx="159">
                  <c:v>42369</c:v>
                </c:pt>
                <c:pt idx="160">
                  <c:v>42400</c:v>
                </c:pt>
                <c:pt idx="161">
                  <c:v>42429</c:v>
                </c:pt>
                <c:pt idx="162">
                  <c:v>42460</c:v>
                </c:pt>
                <c:pt idx="163">
                  <c:v>42490</c:v>
                </c:pt>
                <c:pt idx="164">
                  <c:v>42521</c:v>
                </c:pt>
                <c:pt idx="165">
                  <c:v>42551</c:v>
                </c:pt>
                <c:pt idx="166">
                  <c:v>42582</c:v>
                </c:pt>
                <c:pt idx="167">
                  <c:v>42613</c:v>
                </c:pt>
                <c:pt idx="168">
                  <c:v>42643</c:v>
                </c:pt>
                <c:pt idx="169">
                  <c:v>42674</c:v>
                </c:pt>
                <c:pt idx="170">
                  <c:v>42704</c:v>
                </c:pt>
                <c:pt idx="171">
                  <c:v>42735</c:v>
                </c:pt>
                <c:pt idx="172">
                  <c:v>42766</c:v>
                </c:pt>
                <c:pt idx="173">
                  <c:v>42794</c:v>
                </c:pt>
                <c:pt idx="174">
                  <c:v>42825</c:v>
                </c:pt>
                <c:pt idx="175">
                  <c:v>42855</c:v>
                </c:pt>
                <c:pt idx="176">
                  <c:v>42886</c:v>
                </c:pt>
                <c:pt idx="177">
                  <c:v>42916</c:v>
                </c:pt>
                <c:pt idx="178">
                  <c:v>42947</c:v>
                </c:pt>
                <c:pt idx="179">
                  <c:v>42978</c:v>
                </c:pt>
                <c:pt idx="180">
                  <c:v>43008</c:v>
                </c:pt>
                <c:pt idx="181">
                  <c:v>43039</c:v>
                </c:pt>
                <c:pt idx="182">
                  <c:v>43069</c:v>
                </c:pt>
                <c:pt idx="183">
                  <c:v>43100</c:v>
                </c:pt>
                <c:pt idx="184">
                  <c:v>43131</c:v>
                </c:pt>
                <c:pt idx="185">
                  <c:v>43159</c:v>
                </c:pt>
                <c:pt idx="186">
                  <c:v>43190</c:v>
                </c:pt>
                <c:pt idx="187">
                  <c:v>43220</c:v>
                </c:pt>
                <c:pt idx="188">
                  <c:v>43251</c:v>
                </c:pt>
                <c:pt idx="189">
                  <c:v>43281</c:v>
                </c:pt>
                <c:pt idx="190">
                  <c:v>43312</c:v>
                </c:pt>
                <c:pt idx="191">
                  <c:v>43343</c:v>
                </c:pt>
                <c:pt idx="192">
                  <c:v>43373</c:v>
                </c:pt>
                <c:pt idx="193">
                  <c:v>43404</c:v>
                </c:pt>
                <c:pt idx="194">
                  <c:v>43434</c:v>
                </c:pt>
                <c:pt idx="195">
                  <c:v>43465</c:v>
                </c:pt>
                <c:pt idx="196">
                  <c:v>43496</c:v>
                </c:pt>
                <c:pt idx="197">
                  <c:v>43524</c:v>
                </c:pt>
                <c:pt idx="198">
                  <c:v>43555</c:v>
                </c:pt>
                <c:pt idx="199">
                  <c:v>43585</c:v>
                </c:pt>
                <c:pt idx="200">
                  <c:v>43616</c:v>
                </c:pt>
                <c:pt idx="201">
                  <c:v>43646</c:v>
                </c:pt>
                <c:pt idx="202">
                  <c:v>43677</c:v>
                </c:pt>
                <c:pt idx="203">
                  <c:v>43708</c:v>
                </c:pt>
                <c:pt idx="204">
                  <c:v>43738</c:v>
                </c:pt>
                <c:pt idx="205">
                  <c:v>43769</c:v>
                </c:pt>
                <c:pt idx="206">
                  <c:v>43799</c:v>
                </c:pt>
                <c:pt idx="207">
                  <c:v>43830</c:v>
                </c:pt>
                <c:pt idx="208">
                  <c:v>43861</c:v>
                </c:pt>
                <c:pt idx="209">
                  <c:v>43890</c:v>
                </c:pt>
                <c:pt idx="210">
                  <c:v>43921</c:v>
                </c:pt>
                <c:pt idx="211">
                  <c:v>43951</c:v>
                </c:pt>
                <c:pt idx="212">
                  <c:v>43982</c:v>
                </c:pt>
                <c:pt idx="213">
                  <c:v>44012</c:v>
                </c:pt>
                <c:pt idx="214">
                  <c:v>44043</c:v>
                </c:pt>
                <c:pt idx="215">
                  <c:v>44074</c:v>
                </c:pt>
                <c:pt idx="216">
                  <c:v>44104</c:v>
                </c:pt>
                <c:pt idx="217">
                  <c:v>44135</c:v>
                </c:pt>
                <c:pt idx="218">
                  <c:v>44165</c:v>
                </c:pt>
                <c:pt idx="219">
                  <c:v>44196</c:v>
                </c:pt>
                <c:pt idx="220">
                  <c:v>44227</c:v>
                </c:pt>
                <c:pt idx="221">
                  <c:v>44255</c:v>
                </c:pt>
                <c:pt idx="222">
                  <c:v>44286</c:v>
                </c:pt>
                <c:pt idx="223">
                  <c:v>44316</c:v>
                </c:pt>
                <c:pt idx="224">
                  <c:v>44347</c:v>
                </c:pt>
                <c:pt idx="225">
                  <c:v>44377</c:v>
                </c:pt>
                <c:pt idx="226">
                  <c:v>44408</c:v>
                </c:pt>
                <c:pt idx="227">
                  <c:v>44439</c:v>
                </c:pt>
                <c:pt idx="228">
                  <c:v>44469</c:v>
                </c:pt>
                <c:pt idx="229">
                  <c:v>44500</c:v>
                </c:pt>
                <c:pt idx="230">
                  <c:v>44530</c:v>
                </c:pt>
                <c:pt idx="231">
                  <c:v>44561</c:v>
                </c:pt>
                <c:pt idx="232">
                  <c:v>44592</c:v>
                </c:pt>
                <c:pt idx="233">
                  <c:v>44620</c:v>
                </c:pt>
                <c:pt idx="234">
                  <c:v>44651</c:v>
                </c:pt>
                <c:pt idx="235">
                  <c:v>44681</c:v>
                </c:pt>
                <c:pt idx="236">
                  <c:v>44712</c:v>
                </c:pt>
                <c:pt idx="237">
                  <c:v>44742</c:v>
                </c:pt>
                <c:pt idx="238">
                  <c:v>44773</c:v>
                </c:pt>
                <c:pt idx="239">
                  <c:v>44804</c:v>
                </c:pt>
                <c:pt idx="240">
                  <c:v>44834</c:v>
                </c:pt>
                <c:pt idx="241">
                  <c:v>44865</c:v>
                </c:pt>
                <c:pt idx="242">
                  <c:v>44895</c:v>
                </c:pt>
                <c:pt idx="243">
                  <c:v>44926</c:v>
                </c:pt>
                <c:pt idx="244">
                  <c:v>44957</c:v>
                </c:pt>
                <c:pt idx="245">
                  <c:v>44985</c:v>
                </c:pt>
                <c:pt idx="246">
                  <c:v>45016</c:v>
                </c:pt>
                <c:pt idx="247">
                  <c:v>45046</c:v>
                </c:pt>
                <c:pt idx="248">
                  <c:v>45077</c:v>
                </c:pt>
                <c:pt idx="249">
                  <c:v>45107</c:v>
                </c:pt>
                <c:pt idx="250">
                  <c:v>45138</c:v>
                </c:pt>
                <c:pt idx="251">
                  <c:v>45169</c:v>
                </c:pt>
                <c:pt idx="252">
                  <c:v>45199</c:v>
                </c:pt>
                <c:pt idx="253">
                  <c:v>45230</c:v>
                </c:pt>
                <c:pt idx="254">
                  <c:v>45260</c:v>
                </c:pt>
                <c:pt idx="255">
                  <c:v>45291</c:v>
                </c:pt>
                <c:pt idx="256">
                  <c:v>45322</c:v>
                </c:pt>
                <c:pt idx="257">
                  <c:v>45351</c:v>
                </c:pt>
                <c:pt idx="258">
                  <c:v>45382</c:v>
                </c:pt>
              </c:numCache>
            </c:numRef>
          </c:cat>
          <c:val>
            <c:numRef>
              <c:f>Sheet1!$BS$38:$BS$296</c:f>
              <c:numCache>
                <c:formatCode>General</c:formatCode>
                <c:ptCount val="25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8.3000000000000007</c:v>
                </c:pt>
                <c:pt idx="240">
                  <c:v>8.1999999999999993</c:v>
                </c:pt>
                <c:pt idx="241">
                  <c:v>7.8666669999999996</c:v>
                </c:pt>
                <c:pt idx="242">
                  <c:v>7.5333329999999998</c:v>
                </c:pt>
                <c:pt idx="243">
                  <c:v>7.2</c:v>
                </c:pt>
                <c:pt idx="244">
                  <c:v>6.733333</c:v>
                </c:pt>
                <c:pt idx="245">
                  <c:v>6.266667</c:v>
                </c:pt>
                <c:pt idx="246">
                  <c:v>5.8</c:v>
                </c:pt>
                <c:pt idx="247">
                  <c:v>5.1666670000000003</c:v>
                </c:pt>
                <c:pt idx="248">
                  <c:v>4.5333329999999998</c:v>
                </c:pt>
                <c:pt idx="249">
                  <c:v>3.9</c:v>
                </c:pt>
                <c:pt idx="250">
                  <c:v>3.6333329999999999</c:v>
                </c:pt>
                <c:pt idx="251">
                  <c:v>3.3666670000000001</c:v>
                </c:pt>
                <c:pt idx="252">
                  <c:v>3.1</c:v>
                </c:pt>
                <c:pt idx="253">
                  <c:v>2.9666670000000002</c:v>
                </c:pt>
                <c:pt idx="254">
                  <c:v>2.8333330000000001</c:v>
                </c:pt>
                <c:pt idx="255">
                  <c:v>2.7</c:v>
                </c:pt>
                <c:pt idx="256">
                  <c:v>2.6</c:v>
                </c:pt>
                <c:pt idx="257">
                  <c:v>2.5</c:v>
                </c:pt>
                <c:pt idx="258">
                  <c:v>2.4</c:v>
                </c:pt>
              </c:numCache>
            </c:numRef>
          </c:val>
          <c:smooth val="0"/>
          <c:extLst>
            <c:ext xmlns:c16="http://schemas.microsoft.com/office/drawing/2014/chart" uri="{C3380CC4-5D6E-409C-BE32-E72D297353CC}">
              <c16:uniqueId val="{00000002-A81B-4DCE-8B4B-14DB5DBAEC65}"/>
            </c:ext>
          </c:extLst>
        </c:ser>
        <c:ser>
          <c:idx val="3"/>
          <c:order val="3"/>
          <c:tx>
            <c:strRef>
              <c:f>Sheet1!$BT$4</c:f>
              <c:strCache>
                <c:ptCount val="1"/>
                <c:pt idx="0">
                  <c:v>12m model prediction</c:v>
                </c:pt>
              </c:strCache>
            </c:strRef>
          </c:tx>
          <c:spPr>
            <a:ln w="28575" cap="rnd">
              <a:solidFill>
                <a:schemeClr val="accent2"/>
              </a:solidFill>
              <a:prstDash val="sysDash"/>
              <a:round/>
            </a:ln>
            <a:effectLst/>
          </c:spPr>
          <c:marker>
            <c:symbol val="none"/>
          </c:marker>
          <c:val>
            <c:numRef>
              <c:f>Sheet1!$BT$38:$BT$291</c:f>
              <c:numCache>
                <c:formatCode>General</c:formatCode>
                <c:ptCount val="254"/>
                <c:pt idx="240">
                  <c:v>6.4367316850162899</c:v>
                </c:pt>
                <c:pt idx="241">
                  <c:v>5.806078431646835</c:v>
                </c:pt>
                <c:pt idx="242">
                  <c:v>5.3925084703457324</c:v>
                </c:pt>
                <c:pt idx="243">
                  <c:v>5.2023108977091477</c:v>
                </c:pt>
                <c:pt idx="244">
                  <c:v>5.958606581709688</c:v>
                </c:pt>
                <c:pt idx="245">
                  <c:v>6.160459174998909</c:v>
                </c:pt>
                <c:pt idx="246">
                  <c:v>5.671696856815454</c:v>
                </c:pt>
                <c:pt idx="247">
                  <c:v>5.6746467246220647</c:v>
                </c:pt>
                <c:pt idx="248">
                  <c:v>5.5523075344653643</c:v>
                </c:pt>
                <c:pt idx="249">
                  <c:v>5.716003613079395</c:v>
                </c:pt>
                <c:pt idx="250">
                  <c:v>5.5573342006236448</c:v>
                </c:pt>
                <c:pt idx="251">
                  <c:v>3.3605863890535721</c:v>
                </c:pt>
                <c:pt idx="252">
                  <c:v>2.5302459554661993</c:v>
                </c:pt>
                <c:pt idx="253">
                  <c:v>1.9579225118738091</c:v>
                </c:pt>
              </c:numCache>
            </c:numRef>
          </c:val>
          <c:smooth val="0"/>
          <c:extLst>
            <c:ext xmlns:c16="http://schemas.microsoft.com/office/drawing/2014/chart" uri="{C3380CC4-5D6E-409C-BE32-E72D297353CC}">
              <c16:uniqueId val="{00000003-A81B-4DCE-8B4B-14DB5DBAEC65}"/>
            </c:ext>
          </c:extLst>
        </c:ser>
        <c:ser>
          <c:idx val="4"/>
          <c:order val="4"/>
          <c:tx>
            <c:strRef>
              <c:f>Sheet1!$BU$4</c:f>
              <c:strCache>
                <c:ptCount val="1"/>
                <c:pt idx="0">
                  <c:v>12m+ model prediction</c:v>
                </c:pt>
              </c:strCache>
            </c:strRef>
          </c:tx>
          <c:spPr>
            <a:ln w="28575" cap="rnd">
              <a:solidFill>
                <a:schemeClr val="accent2"/>
              </a:solidFill>
              <a:prstDash val="lgDash"/>
              <a:round/>
            </a:ln>
            <a:effectLst/>
          </c:spPr>
          <c:marker>
            <c:symbol val="none"/>
          </c:marker>
          <c:val>
            <c:numRef>
              <c:f>Sheet1!$BU$38:$BU$296</c:f>
              <c:numCache>
                <c:formatCode>General</c:formatCode>
                <c:ptCount val="259"/>
                <c:pt idx="254">
                  <c:v>1.7013991152864516</c:v>
                </c:pt>
                <c:pt idx="255">
                  <c:v>1.4803128643093673</c:v>
                </c:pt>
                <c:pt idx="256">
                  <c:v>0.30634187357764314</c:v>
                </c:pt>
                <c:pt idx="257">
                  <c:v>-0.7746749760557271</c:v>
                </c:pt>
                <c:pt idx="258">
                  <c:v>-1.9512001582502636</c:v>
                </c:pt>
              </c:numCache>
            </c:numRef>
          </c:val>
          <c:smooth val="0"/>
          <c:extLst>
            <c:ext xmlns:c16="http://schemas.microsoft.com/office/drawing/2014/chart" uri="{C3380CC4-5D6E-409C-BE32-E72D297353CC}">
              <c16:uniqueId val="{00000004-A81B-4DCE-8B4B-14DB5DBAEC65}"/>
            </c:ext>
          </c:extLst>
        </c:ser>
        <c:dLbls>
          <c:showLegendKey val="0"/>
          <c:showVal val="0"/>
          <c:showCatName val="0"/>
          <c:showSerName val="0"/>
          <c:showPercent val="0"/>
          <c:showBubbleSize val="0"/>
        </c:dLbls>
        <c:smooth val="0"/>
        <c:axId val="1679543416"/>
        <c:axId val="1679540136"/>
      </c:lineChart>
      <c:dateAx>
        <c:axId val="167954341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pitchFamily="50" charset="0"/>
                <a:ea typeface="+mn-ea"/>
                <a:cs typeface="+mn-cs"/>
              </a:defRPr>
            </a:pPr>
            <a:endParaRPr lang="en-US"/>
          </a:p>
        </c:txPr>
        <c:crossAx val="1679540136"/>
        <c:crosses val="autoZero"/>
        <c:auto val="1"/>
        <c:lblOffset val="100"/>
        <c:baseTimeUnit val="months"/>
        <c:majorUnit val="12"/>
        <c:majorTimeUnit val="months"/>
      </c:dateAx>
      <c:valAx>
        <c:axId val="1679540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pitchFamily="50" charset="0"/>
                <a:ea typeface="+mn-ea"/>
                <a:cs typeface="+mn-cs"/>
              </a:defRPr>
            </a:pPr>
            <a:endParaRPr lang="en-US"/>
          </a:p>
        </c:txPr>
        <c:crossAx val="1679543416"/>
        <c:crosses val="autoZero"/>
        <c:crossBetween val="between"/>
      </c:valAx>
      <c:spPr>
        <a:noFill/>
        <a:ln>
          <a:noFill/>
        </a:ln>
        <a:effectLst/>
      </c:spPr>
    </c:plotArea>
    <c:legend>
      <c:legendPos val="b"/>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olly Rounded" panose="000005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lly Rounded" panose="00000500000000000000"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0.00474</cdr:x>
      <cdr:y>0.85299</cdr:y>
    </cdr:from>
    <cdr:to>
      <cdr:x>0.99526</cdr:x>
      <cdr:y>1</cdr:y>
    </cdr:to>
    <cdr:grpSp>
      <cdr:nvGrpSpPr>
        <cdr:cNvPr id="2" name="Group 1">
          <a:extLst xmlns:a="http://schemas.openxmlformats.org/drawingml/2006/main">
            <a:ext uri="{FF2B5EF4-FFF2-40B4-BE49-F238E27FC236}">
              <a16:creationId xmlns:a16="http://schemas.microsoft.com/office/drawing/2014/main" id="{0305D6FB-3F32-4D9A-AD4C-3133F9B14A03}"/>
            </a:ext>
          </a:extLst>
        </cdr:cNvPr>
        <cdr:cNvGrpSpPr/>
      </cdr:nvGrpSpPr>
      <cdr:grpSpPr>
        <a:xfrm xmlns:a="http://schemas.openxmlformats.org/drawingml/2006/main">
          <a:off x="37344" y="3847326"/>
          <a:ext cx="7803876" cy="663074"/>
          <a:chOff x="437950" y="5489887"/>
          <a:chExt cx="7497890" cy="511049"/>
        </a:xfrm>
      </cdr:grpSpPr>
      <cdr:sp macro="" textlink="">
        <cdr:nvSpPr>
          <cdr:cNvPr id="6" name="Rectangle 5">
            <a:extLst xmlns:a="http://schemas.openxmlformats.org/drawingml/2006/main">
              <a:ext uri="{FF2B5EF4-FFF2-40B4-BE49-F238E27FC236}">
                <a16:creationId xmlns:a16="http://schemas.microsoft.com/office/drawing/2014/main" id="{1A4B04D9-379D-42A9-9BCF-7742DD21AF8F}"/>
              </a:ext>
            </a:extLst>
          </cdr:cNvPr>
          <cdr:cNvSpPr/>
        </cdr:nvSpPr>
        <cdr:spPr>
          <a:xfrm xmlns:a="http://schemas.openxmlformats.org/drawingml/2006/main">
            <a:off x="437950" y="5490396"/>
            <a:ext cx="708656" cy="5105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b="1" dirty="0">
                <a:solidFill>
                  <a:schemeClr val="tx2"/>
                </a:solidFill>
              </a:rPr>
              <a:t>2008</a:t>
            </a:r>
          </a:p>
        </cdr:txBody>
      </cdr:sp>
      <cdr:sp macro="" textlink="">
        <cdr:nvSpPr>
          <cdr:cNvPr id="7" name="Rectangle 6">
            <a:extLst xmlns:a="http://schemas.openxmlformats.org/drawingml/2006/main">
              <a:ext uri="{FF2B5EF4-FFF2-40B4-BE49-F238E27FC236}">
                <a16:creationId xmlns:a16="http://schemas.microsoft.com/office/drawing/2014/main" id="{931E8594-8446-4853-BFE9-1A5BB308AC5A}"/>
              </a:ext>
            </a:extLst>
          </cdr:cNvPr>
          <cdr:cNvSpPr/>
        </cdr:nvSpPr>
        <cdr:spPr>
          <a:xfrm xmlns:a="http://schemas.openxmlformats.org/drawingml/2006/main">
            <a:off x="1569692" y="5489887"/>
            <a:ext cx="708656" cy="5105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b="1" dirty="0">
                <a:solidFill>
                  <a:schemeClr val="tx2"/>
                </a:solidFill>
              </a:rPr>
              <a:t>2010</a:t>
            </a:r>
          </a:p>
        </cdr:txBody>
      </cdr:sp>
      <cdr:sp macro="" textlink="">
        <cdr:nvSpPr>
          <cdr:cNvPr id="8" name="Rectangle 7">
            <a:extLst xmlns:a="http://schemas.openxmlformats.org/drawingml/2006/main">
              <a:ext uri="{FF2B5EF4-FFF2-40B4-BE49-F238E27FC236}">
                <a16:creationId xmlns:a16="http://schemas.microsoft.com/office/drawing/2014/main" id="{9B56DF7A-3BA7-4FD7-B38B-F8FD24CB5D6E}"/>
              </a:ext>
            </a:extLst>
          </cdr:cNvPr>
          <cdr:cNvSpPr/>
        </cdr:nvSpPr>
        <cdr:spPr>
          <a:xfrm xmlns:a="http://schemas.openxmlformats.org/drawingml/2006/main">
            <a:off x="2701180" y="5489887"/>
            <a:ext cx="708656" cy="5105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b="1" dirty="0">
                <a:solidFill>
                  <a:schemeClr val="tx2"/>
                </a:solidFill>
              </a:rPr>
              <a:t>2012</a:t>
            </a:r>
          </a:p>
        </cdr:txBody>
      </cdr:sp>
      <cdr:sp macro="" textlink="">
        <cdr:nvSpPr>
          <cdr:cNvPr id="9" name="Rectangle 8">
            <a:extLst xmlns:a="http://schemas.openxmlformats.org/drawingml/2006/main">
              <a:ext uri="{FF2B5EF4-FFF2-40B4-BE49-F238E27FC236}">
                <a16:creationId xmlns:a16="http://schemas.microsoft.com/office/drawing/2014/main" id="{DA4736CD-18DD-4A98-A81F-C2BCC646BED6}"/>
              </a:ext>
            </a:extLst>
          </cdr:cNvPr>
          <cdr:cNvSpPr/>
        </cdr:nvSpPr>
        <cdr:spPr>
          <a:xfrm xmlns:a="http://schemas.openxmlformats.org/drawingml/2006/main">
            <a:off x="3832668" y="5490396"/>
            <a:ext cx="708656" cy="5105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b="1" dirty="0">
                <a:solidFill>
                  <a:schemeClr val="tx2"/>
                </a:solidFill>
              </a:rPr>
              <a:t>2014</a:t>
            </a:r>
          </a:p>
        </cdr:txBody>
      </cdr:sp>
      <cdr:sp macro="" textlink="">
        <cdr:nvSpPr>
          <cdr:cNvPr id="10" name="Rectangle 9">
            <a:extLst xmlns:a="http://schemas.openxmlformats.org/drawingml/2006/main">
              <a:ext uri="{FF2B5EF4-FFF2-40B4-BE49-F238E27FC236}">
                <a16:creationId xmlns:a16="http://schemas.microsoft.com/office/drawing/2014/main" id="{2BFCA33A-CCF5-4188-A5CC-645FF573EAD3}"/>
              </a:ext>
            </a:extLst>
          </cdr:cNvPr>
          <cdr:cNvSpPr/>
        </cdr:nvSpPr>
        <cdr:spPr>
          <a:xfrm xmlns:a="http://schemas.openxmlformats.org/drawingml/2006/main">
            <a:off x="4964156" y="5490396"/>
            <a:ext cx="708656" cy="5105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b="1" dirty="0">
                <a:solidFill>
                  <a:schemeClr val="tx2"/>
                </a:solidFill>
              </a:rPr>
              <a:t>2016</a:t>
            </a:r>
          </a:p>
        </cdr:txBody>
      </cdr:sp>
      <cdr:sp macro="" textlink="">
        <cdr:nvSpPr>
          <cdr:cNvPr id="11" name="Rectangle 10">
            <a:extLst xmlns:a="http://schemas.openxmlformats.org/drawingml/2006/main">
              <a:ext uri="{FF2B5EF4-FFF2-40B4-BE49-F238E27FC236}">
                <a16:creationId xmlns:a16="http://schemas.microsoft.com/office/drawing/2014/main" id="{431DA24B-D877-4701-A7F9-15ACFE94405A}"/>
              </a:ext>
            </a:extLst>
          </cdr:cNvPr>
          <cdr:cNvSpPr/>
        </cdr:nvSpPr>
        <cdr:spPr>
          <a:xfrm xmlns:a="http://schemas.openxmlformats.org/drawingml/2006/main">
            <a:off x="6095644" y="5489887"/>
            <a:ext cx="708656" cy="5105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b="1" dirty="0">
                <a:solidFill>
                  <a:schemeClr val="tx2"/>
                </a:solidFill>
              </a:rPr>
              <a:t>2018</a:t>
            </a:r>
          </a:p>
        </cdr:txBody>
      </cdr:sp>
      <cdr:sp macro="" textlink="">
        <cdr:nvSpPr>
          <cdr:cNvPr id="12" name="Rectangle 11">
            <a:extLst xmlns:a="http://schemas.openxmlformats.org/drawingml/2006/main">
              <a:ext uri="{FF2B5EF4-FFF2-40B4-BE49-F238E27FC236}">
                <a16:creationId xmlns:a16="http://schemas.microsoft.com/office/drawing/2014/main" id="{124653AC-D878-4A31-9C67-B6DAC18B07EB}"/>
              </a:ext>
            </a:extLst>
          </cdr:cNvPr>
          <cdr:cNvSpPr/>
        </cdr:nvSpPr>
        <cdr:spPr>
          <a:xfrm xmlns:a="http://schemas.openxmlformats.org/drawingml/2006/main">
            <a:off x="7227184" y="5490396"/>
            <a:ext cx="708656" cy="5105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b="1" dirty="0">
                <a:solidFill>
                  <a:schemeClr val="tx2"/>
                </a:solidFill>
              </a:rPr>
              <a:t>2020</a:t>
            </a:r>
          </a:p>
        </cdr:txBody>
      </cdr:sp>
    </cdr:grpSp>
  </cdr:relSizeAnchor>
  <cdr:relSizeAnchor xmlns:cdr="http://schemas.openxmlformats.org/drawingml/2006/chartDrawing">
    <cdr:from>
      <cdr:x>0</cdr:x>
      <cdr:y>0.83006</cdr:y>
    </cdr:from>
    <cdr:to>
      <cdr:x>1</cdr:x>
      <cdr:y>0.92526</cdr:y>
    </cdr:to>
    <cdr:grpSp>
      <cdr:nvGrpSpPr>
        <cdr:cNvPr id="3" name="Group 2">
          <a:extLst xmlns:a="http://schemas.openxmlformats.org/drawingml/2006/main">
            <a:ext uri="{FF2B5EF4-FFF2-40B4-BE49-F238E27FC236}">
              <a16:creationId xmlns:a16="http://schemas.microsoft.com/office/drawing/2014/main" id="{1A64CFCD-1F60-4B21-8F30-97B49D3F3BBE}"/>
            </a:ext>
          </a:extLst>
        </cdr:cNvPr>
        <cdr:cNvGrpSpPr/>
      </cdr:nvGrpSpPr>
      <cdr:grpSpPr>
        <a:xfrm xmlns:a="http://schemas.openxmlformats.org/drawingml/2006/main">
          <a:off x="0" y="3743903"/>
          <a:ext cx="7878564" cy="429390"/>
          <a:chOff x="636052" y="1798204"/>
          <a:chExt cx="8221914" cy="147918"/>
        </a:xfrm>
        <a:solidFill xmlns:a="http://schemas.openxmlformats.org/drawingml/2006/main">
          <a:schemeClr val="accent6">
            <a:lumMod val="60000"/>
            <a:lumOff val="40000"/>
          </a:schemeClr>
        </a:solidFill>
      </cdr:grpSpPr>
      <cdr:sp macro="" textlink="">
        <cdr:nvSpPr>
          <cdr:cNvPr id="4" name="Rectangle 3">
            <a:extLst xmlns:a="http://schemas.openxmlformats.org/drawingml/2006/main">
              <a:ext uri="{FF2B5EF4-FFF2-40B4-BE49-F238E27FC236}">
                <a16:creationId xmlns:a16="http://schemas.microsoft.com/office/drawing/2014/main" id="{32226A94-06A9-4A16-A7F1-DD11404D7DBA}"/>
              </a:ext>
            </a:extLst>
          </cdr:cNvPr>
          <cdr:cNvSpPr/>
        </cdr:nvSpPr>
        <cdr:spPr>
          <a:xfrm xmlns:a="http://schemas.openxmlformats.org/drawingml/2006/main">
            <a:off x="636052" y="1837359"/>
            <a:ext cx="8077201" cy="69609"/>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sp macro="" textlink="">
        <cdr:nvSpPr>
          <cdr:cNvPr id="5" name="Isosceles Triangle 4">
            <a:extLst xmlns:a="http://schemas.openxmlformats.org/drawingml/2006/main">
              <a:ext uri="{FF2B5EF4-FFF2-40B4-BE49-F238E27FC236}">
                <a16:creationId xmlns:a16="http://schemas.microsoft.com/office/drawing/2014/main" id="{30B3A4B3-C8E2-4B5C-B6C1-8C0C47DD02A7}"/>
              </a:ext>
            </a:extLst>
          </cdr:cNvPr>
          <cdr:cNvSpPr/>
        </cdr:nvSpPr>
        <cdr:spPr>
          <a:xfrm xmlns:a="http://schemas.openxmlformats.org/drawingml/2006/main" rot="5400000">
            <a:off x="8711524" y="1799680"/>
            <a:ext cx="147918" cy="144966"/>
          </a:xfrm>
          <a:prstGeom xmlns:a="http://schemas.openxmlformats.org/drawingml/2006/main" prst="triangle">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19" tIns="45710" rIns="91419" bIns="45710" rtlCol="0"/>
          <a:lstStyle>
            <a:lvl1pPr algn="l">
              <a:defRPr sz="1200"/>
            </a:lvl1pPr>
          </a:lstStyle>
          <a:p>
            <a:endParaRPr lang="en-US" dirty="0"/>
          </a:p>
        </p:txBody>
      </p:sp>
      <p:sp>
        <p:nvSpPr>
          <p:cNvPr id="3" name="Date Placeholder 2"/>
          <p:cNvSpPr>
            <a:spLocks noGrp="1"/>
          </p:cNvSpPr>
          <p:nvPr>
            <p:ph type="dt" idx="1"/>
          </p:nvPr>
        </p:nvSpPr>
        <p:spPr>
          <a:xfrm>
            <a:off x="3970340" y="1"/>
            <a:ext cx="3038475" cy="466725"/>
          </a:xfrm>
          <a:prstGeom prst="rect">
            <a:avLst/>
          </a:prstGeom>
        </p:spPr>
        <p:txBody>
          <a:bodyPr vert="horz" lIns="91419" tIns="45710" rIns="91419" bIns="45710" rtlCol="0"/>
          <a:lstStyle>
            <a:lvl1pPr algn="r">
              <a:defRPr sz="1200"/>
            </a:lvl1pPr>
          </a:lstStyle>
          <a:p>
            <a:fld id="{8E3C79FB-3307-49F8-9B06-8351E356A3C4}" type="datetimeFigureOut">
              <a:rPr lang="en-US" smtClean="0"/>
              <a:t>10/2/2022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19" tIns="45710" rIns="91419" bIns="45710" rtlCol="0" anchor="ctr"/>
          <a:lstStyle/>
          <a:p>
            <a:endParaRPr lang="en-US" dirty="0"/>
          </a:p>
        </p:txBody>
      </p:sp>
      <p:sp>
        <p:nvSpPr>
          <p:cNvPr id="5" name="Notes Placeholder 4"/>
          <p:cNvSpPr>
            <a:spLocks noGrp="1"/>
          </p:cNvSpPr>
          <p:nvPr>
            <p:ph type="body" sz="quarter" idx="3"/>
          </p:nvPr>
        </p:nvSpPr>
        <p:spPr>
          <a:xfrm>
            <a:off x="701676" y="4473576"/>
            <a:ext cx="5607050" cy="3660775"/>
          </a:xfrm>
          <a:prstGeom prst="rect">
            <a:avLst/>
          </a:prstGeom>
        </p:spPr>
        <p:txBody>
          <a:bodyPr vert="horz" lIns="91419" tIns="45710" rIns="91419"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5"/>
          </a:xfrm>
          <a:prstGeom prst="rect">
            <a:avLst/>
          </a:prstGeom>
        </p:spPr>
        <p:txBody>
          <a:bodyPr vert="horz" lIns="91419" tIns="45710" rIns="91419"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9" tIns="45710" rIns="91419" bIns="45710" rtlCol="0" anchor="b"/>
          <a:lstStyle>
            <a:lvl1pPr algn="r">
              <a:defRPr sz="1200"/>
            </a:lvl1pPr>
          </a:lstStyle>
          <a:p>
            <a:fld id="{16459CAA-E17D-4BC8-BE4B-69AAB2A15233}" type="slidenum">
              <a:rPr lang="en-US" smtClean="0"/>
              <a:t>‹#›</a:t>
            </a:fld>
            <a:endParaRPr lang="en-US" dirty="0"/>
          </a:p>
        </p:txBody>
      </p:sp>
    </p:spTree>
    <p:extLst>
      <p:ext uri="{BB962C8B-B14F-4D97-AF65-F5344CB8AC3E}">
        <p14:creationId xmlns:p14="http://schemas.microsoft.com/office/powerpoint/2010/main" val="370078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59CAA-E17D-4BC8-BE4B-69AAB2A15233}" type="slidenum">
              <a:rPr lang="en-US" smtClean="0"/>
              <a:t>27</a:t>
            </a:fld>
            <a:endParaRPr lang="en-US" dirty="0"/>
          </a:p>
        </p:txBody>
      </p:sp>
    </p:spTree>
    <p:extLst>
      <p:ext uri="{BB962C8B-B14F-4D97-AF65-F5344CB8AC3E}">
        <p14:creationId xmlns:p14="http://schemas.microsoft.com/office/powerpoint/2010/main" val="50822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59CAA-E17D-4BC8-BE4B-69AAB2A15233}" type="slidenum">
              <a:rPr lang="en-US" smtClean="0"/>
              <a:t>28</a:t>
            </a:fld>
            <a:endParaRPr lang="en-US" dirty="0"/>
          </a:p>
        </p:txBody>
      </p:sp>
    </p:spTree>
    <p:extLst>
      <p:ext uri="{BB962C8B-B14F-4D97-AF65-F5344CB8AC3E}">
        <p14:creationId xmlns:p14="http://schemas.microsoft.com/office/powerpoint/2010/main" val="1502303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C81185-FDF4-47DC-BE40-CBE05569817B}"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pic>
        <p:nvPicPr>
          <p:cNvPr id="7" name="Picture 4" descr="TTUS_c2C"/>
          <p:cNvPicPr>
            <a:picLocks noChangeAspect="1" noChangeArrowheads="1"/>
          </p:cNvPicPr>
          <p:nvPr userDrawn="1"/>
        </p:nvPicPr>
        <p:blipFill>
          <a:blip r:embed="rId2" cstate="print"/>
          <a:srcRect/>
          <a:stretch>
            <a:fillRect/>
          </a:stretch>
        </p:blipFill>
        <p:spPr bwMode="auto">
          <a:xfrm>
            <a:off x="10744200" y="605875"/>
            <a:ext cx="1219200" cy="844061"/>
          </a:xfrm>
          <a:prstGeom prst="rect">
            <a:avLst/>
          </a:prstGeom>
          <a:noFill/>
          <a:ln w="9525">
            <a:noFill/>
            <a:miter lim="800000"/>
            <a:headEnd/>
            <a:tailEnd/>
          </a:ln>
        </p:spPr>
      </p:pic>
      <p:sp>
        <p:nvSpPr>
          <p:cNvPr id="8" name="Rectangle 7"/>
          <p:cNvSpPr/>
          <p:nvPr userDrawn="1"/>
        </p:nvSpPr>
        <p:spPr>
          <a:xfrm>
            <a:off x="0" y="5745502"/>
            <a:ext cx="12192000" cy="123145"/>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1861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A7295-E6AF-4BFA-A776-B2A99AF3A616}"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229757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51DB7-5B6B-4B7B-A656-72AD0FA88389}"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667801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C81185-FDF4-47DC-BE40-CBE05569817B}"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pic>
        <p:nvPicPr>
          <p:cNvPr id="7" name="Picture 4" descr="TTUS_c2C"/>
          <p:cNvPicPr>
            <a:picLocks noChangeAspect="1" noChangeArrowheads="1"/>
          </p:cNvPicPr>
          <p:nvPr userDrawn="1"/>
        </p:nvPicPr>
        <p:blipFill>
          <a:blip r:embed="rId2" cstate="print"/>
          <a:srcRect/>
          <a:stretch>
            <a:fillRect/>
          </a:stretch>
        </p:blipFill>
        <p:spPr bwMode="auto">
          <a:xfrm>
            <a:off x="10744200" y="605875"/>
            <a:ext cx="1219200" cy="844061"/>
          </a:xfrm>
          <a:prstGeom prst="rect">
            <a:avLst/>
          </a:prstGeom>
          <a:noFill/>
          <a:ln w="9525">
            <a:noFill/>
            <a:miter lim="800000"/>
            <a:headEnd/>
            <a:tailEnd/>
          </a:ln>
        </p:spPr>
      </p:pic>
      <p:sp>
        <p:nvSpPr>
          <p:cNvPr id="8" name="Rectangle 7"/>
          <p:cNvSpPr/>
          <p:nvPr userDrawn="1"/>
        </p:nvSpPr>
        <p:spPr>
          <a:xfrm>
            <a:off x="0" y="5745502"/>
            <a:ext cx="12192000" cy="123145"/>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786380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7B100-C197-48C2-9442-84028BB39A9B}"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pic>
        <p:nvPicPr>
          <p:cNvPr id="7" name="Picture 4" descr="TTUS_c2C"/>
          <p:cNvPicPr>
            <a:picLocks noChangeAspect="1" noChangeArrowheads="1"/>
          </p:cNvPicPr>
          <p:nvPr userDrawn="1"/>
        </p:nvPicPr>
        <p:blipFill>
          <a:blip r:embed="rId2" cstate="print"/>
          <a:srcRect/>
          <a:stretch>
            <a:fillRect/>
          </a:stretch>
        </p:blipFill>
        <p:spPr bwMode="auto">
          <a:xfrm>
            <a:off x="10744200" y="605875"/>
            <a:ext cx="1219200" cy="844061"/>
          </a:xfrm>
          <a:prstGeom prst="rect">
            <a:avLst/>
          </a:prstGeom>
          <a:noFill/>
          <a:ln w="9525">
            <a:noFill/>
            <a:miter lim="800000"/>
            <a:headEnd/>
            <a:tailEnd/>
          </a:ln>
        </p:spPr>
      </p:pic>
      <p:sp>
        <p:nvSpPr>
          <p:cNvPr id="8" name="Rectangle 7"/>
          <p:cNvSpPr/>
          <p:nvPr userDrawn="1"/>
        </p:nvSpPr>
        <p:spPr>
          <a:xfrm>
            <a:off x="0" y="1567542"/>
            <a:ext cx="12192000" cy="123145"/>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27438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95CA8-8997-469D-AF24-556C74E82CBD}"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3367026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311BB7-BBE3-4A7B-A73A-329B1E4851F4}" type="datetime1">
              <a:rPr lang="en-US" smtClean="0"/>
              <a:t>10/2/2022</a:t>
            </a:fld>
            <a:endParaRPr lang="en-US" dirty="0"/>
          </a:p>
        </p:txBody>
      </p:sp>
      <p:sp>
        <p:nvSpPr>
          <p:cNvPr id="6" name="Footer Placeholder 5"/>
          <p:cNvSpPr>
            <a:spLocks noGrp="1"/>
          </p:cNvSpPr>
          <p:nvPr>
            <p:ph type="ftr" sz="quarter" idx="11"/>
          </p:nvPr>
        </p:nvSpPr>
        <p:spPr/>
        <p:txBody>
          <a:bodyPr/>
          <a:lstStyle/>
          <a:p>
            <a:r>
              <a:rPr lang="en-US" dirty="0"/>
              <a:t>Texas Tech University System – Office of Investments</a:t>
            </a:r>
          </a:p>
        </p:txBody>
      </p:sp>
      <p:sp>
        <p:nvSpPr>
          <p:cNvPr id="7" name="Slide Number Placeholder 6"/>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262311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F2ED8A-3B82-445D-9B21-49FFC8C2C941}" type="datetime1">
              <a:rPr lang="en-US" smtClean="0"/>
              <a:t>10/2/2022</a:t>
            </a:fld>
            <a:endParaRPr lang="en-US" dirty="0"/>
          </a:p>
        </p:txBody>
      </p:sp>
      <p:sp>
        <p:nvSpPr>
          <p:cNvPr id="8" name="Footer Placeholder 7"/>
          <p:cNvSpPr>
            <a:spLocks noGrp="1"/>
          </p:cNvSpPr>
          <p:nvPr>
            <p:ph type="ftr" sz="quarter" idx="11"/>
          </p:nvPr>
        </p:nvSpPr>
        <p:spPr/>
        <p:txBody>
          <a:bodyPr/>
          <a:lstStyle/>
          <a:p>
            <a:r>
              <a:rPr lang="en-US" dirty="0"/>
              <a:t>Texas Tech University System – Office of Investments</a:t>
            </a:r>
          </a:p>
        </p:txBody>
      </p:sp>
      <p:sp>
        <p:nvSpPr>
          <p:cNvPr id="9" name="Slide Number Placeholder 8"/>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1961896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70FC82-2E2A-48DD-A28D-92F8CBF4AFCB}" type="datetime1">
              <a:rPr lang="en-US" smtClean="0"/>
              <a:t>10/2/2022</a:t>
            </a:fld>
            <a:endParaRPr lang="en-US" dirty="0"/>
          </a:p>
        </p:txBody>
      </p:sp>
      <p:sp>
        <p:nvSpPr>
          <p:cNvPr id="4" name="Footer Placeholder 3"/>
          <p:cNvSpPr>
            <a:spLocks noGrp="1"/>
          </p:cNvSpPr>
          <p:nvPr>
            <p:ph type="ftr" sz="quarter" idx="11"/>
          </p:nvPr>
        </p:nvSpPr>
        <p:spPr/>
        <p:txBody>
          <a:bodyPr/>
          <a:lstStyle/>
          <a:p>
            <a:r>
              <a:rPr lang="en-US" dirty="0"/>
              <a:t>Texas Tech University System – Office of Investments</a:t>
            </a:r>
          </a:p>
        </p:txBody>
      </p:sp>
      <p:sp>
        <p:nvSpPr>
          <p:cNvPr id="5" name="Slide Number Placeholder 4"/>
          <p:cNvSpPr>
            <a:spLocks noGrp="1"/>
          </p:cNvSpPr>
          <p:nvPr>
            <p:ph type="sldNum" sz="quarter" idx="12"/>
          </p:nvPr>
        </p:nvSpPr>
        <p:spPr/>
        <p:txBody>
          <a:bodyPr/>
          <a:lstStyle/>
          <a:p>
            <a:fld id="{9FF01B69-8362-4670-92F1-6714EC71AC29}" type="slidenum">
              <a:rPr lang="en-US" smtClean="0"/>
              <a:t>‹#›</a:t>
            </a:fld>
            <a:endParaRPr lang="en-US" dirty="0"/>
          </a:p>
        </p:txBody>
      </p:sp>
      <p:sp>
        <p:nvSpPr>
          <p:cNvPr id="6" name="Rectangle 5"/>
          <p:cNvSpPr/>
          <p:nvPr userDrawn="1"/>
        </p:nvSpPr>
        <p:spPr>
          <a:xfrm>
            <a:off x="0" y="5745502"/>
            <a:ext cx="12192000" cy="123145"/>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ubtitle 2"/>
          <p:cNvSpPr>
            <a:spLocks noGrp="1"/>
          </p:cNvSpPr>
          <p:nvPr>
            <p:ph type="subTitle" idx="1" hasCustomPrompt="1"/>
          </p:nvPr>
        </p:nvSpPr>
        <p:spPr>
          <a:xfrm>
            <a:off x="2895600" y="3521699"/>
            <a:ext cx="6400800" cy="2590800"/>
          </a:xfrm>
        </p:spPr>
        <p:txBody>
          <a:bodyPr>
            <a:normAutofit fontScale="77500" lnSpcReduction="20000"/>
          </a:bodyPr>
          <a:lstStyle>
            <a:lvl1pPr marL="0" indent="0" algn="ctr">
              <a:buNone/>
              <a:defRPr/>
            </a:lvl1pPr>
          </a:lstStyle>
          <a:p>
            <a:r>
              <a:rPr lang="en-US" sz="2900" dirty="0">
                <a:solidFill>
                  <a:schemeClr val="tx1"/>
                </a:solidFill>
                <a:latin typeface="Palatino Linotype" panose="02040502050505030304" pitchFamily="18" charset="0"/>
                <a:cs typeface="Arial" pitchFamily="34" charset="0"/>
              </a:rPr>
              <a:t>Office of Investments</a:t>
            </a:r>
          </a:p>
          <a:p>
            <a:r>
              <a:rPr lang="en-US" sz="2900" dirty="0">
                <a:solidFill>
                  <a:schemeClr val="tx1"/>
                </a:solidFill>
                <a:latin typeface="Palatino Linotype" panose="02040502050505030304" pitchFamily="18" charset="0"/>
                <a:cs typeface="Arial" pitchFamily="34" charset="0"/>
              </a:rPr>
              <a:t>Portfolio Overview</a:t>
            </a:r>
          </a:p>
          <a:p>
            <a:r>
              <a:rPr lang="en-US" sz="2000" dirty="0">
                <a:solidFill>
                  <a:schemeClr val="tx1"/>
                </a:solidFill>
                <a:latin typeface="Palatino Linotype" panose="02040502050505030304" pitchFamily="18" charset="0"/>
                <a:cs typeface="Arial" pitchFamily="34" charset="0"/>
              </a:rPr>
              <a:t>Tim Barrett, CFA - CIO</a:t>
            </a:r>
          </a:p>
          <a:p>
            <a:r>
              <a:rPr lang="en-US" sz="2000" dirty="0">
                <a:solidFill>
                  <a:schemeClr val="tx1"/>
                </a:solidFill>
                <a:latin typeface="Palatino Linotype" panose="02040502050505030304" pitchFamily="18" charset="0"/>
                <a:cs typeface="Arial" pitchFamily="34" charset="0"/>
              </a:rPr>
              <a:t>Michael Nichols, CAIA – Senior Investment Officer</a:t>
            </a:r>
          </a:p>
          <a:p>
            <a:r>
              <a:rPr lang="en-US" sz="2000" dirty="0">
                <a:solidFill>
                  <a:schemeClr val="tx1"/>
                </a:solidFill>
                <a:latin typeface="Palatino Linotype" panose="02040502050505030304" pitchFamily="18" charset="0"/>
                <a:cs typeface="Arial" pitchFamily="34" charset="0"/>
              </a:rPr>
              <a:t>Dan Parker – Deputy CIO</a:t>
            </a:r>
          </a:p>
          <a:p>
            <a:r>
              <a:rPr lang="en-US" sz="2000" dirty="0">
                <a:solidFill>
                  <a:schemeClr val="tx1"/>
                </a:solidFill>
                <a:latin typeface="Palatino Linotype" panose="02040502050505030304" pitchFamily="18" charset="0"/>
                <a:cs typeface="Arial" pitchFamily="34" charset="0"/>
              </a:rPr>
              <a:t>Robert Lee III, CFA, CHP – Deputy CIO</a:t>
            </a:r>
            <a:endParaRPr lang="en-US" dirty="0">
              <a:solidFill>
                <a:schemeClr val="tx1"/>
              </a:solidFill>
              <a:latin typeface="Palatino Linotype" panose="02040502050505030304" pitchFamily="18" charset="0"/>
              <a:cs typeface="Arial" pitchFamily="34" charset="0"/>
            </a:endParaRPr>
          </a:p>
          <a:p>
            <a:endParaRPr lang="en-US" dirty="0"/>
          </a:p>
        </p:txBody>
      </p:sp>
      <p:pic>
        <p:nvPicPr>
          <p:cNvPr id="8" name="Picture 4" descr="TTUS_c2C"/>
          <p:cNvPicPr>
            <a:picLocks noChangeAspect="1" noChangeArrowheads="1"/>
          </p:cNvPicPr>
          <p:nvPr userDrawn="1"/>
        </p:nvPicPr>
        <p:blipFill>
          <a:blip r:embed="rId2" cstate="print"/>
          <a:srcRect/>
          <a:stretch>
            <a:fillRect/>
          </a:stretch>
        </p:blipFill>
        <p:spPr bwMode="auto">
          <a:xfrm>
            <a:off x="4432300" y="839447"/>
            <a:ext cx="3327400" cy="2438400"/>
          </a:xfrm>
          <a:prstGeom prst="rect">
            <a:avLst/>
          </a:prstGeom>
          <a:noFill/>
          <a:ln>
            <a:noFill/>
          </a:ln>
        </p:spPr>
      </p:pic>
    </p:spTree>
    <p:extLst>
      <p:ext uri="{BB962C8B-B14F-4D97-AF65-F5344CB8AC3E}">
        <p14:creationId xmlns:p14="http://schemas.microsoft.com/office/powerpoint/2010/main" val="1661586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B5BF0-88DE-48B5-8D8C-FD9C4D7CDCA6}" type="datetime1">
              <a:rPr lang="en-US" smtClean="0"/>
              <a:t>10/2/2022</a:t>
            </a:fld>
            <a:endParaRPr lang="en-US" dirty="0"/>
          </a:p>
        </p:txBody>
      </p:sp>
      <p:sp>
        <p:nvSpPr>
          <p:cNvPr id="3" name="Footer Placeholder 2"/>
          <p:cNvSpPr>
            <a:spLocks noGrp="1"/>
          </p:cNvSpPr>
          <p:nvPr>
            <p:ph type="ftr" sz="quarter" idx="11"/>
          </p:nvPr>
        </p:nvSpPr>
        <p:spPr/>
        <p:txBody>
          <a:bodyPr/>
          <a:lstStyle/>
          <a:p>
            <a:r>
              <a:rPr lang="en-US" dirty="0"/>
              <a:t>Texas Tech University System – Office of Investments</a:t>
            </a:r>
          </a:p>
        </p:txBody>
      </p:sp>
      <p:sp>
        <p:nvSpPr>
          <p:cNvPr id="4" name="Slide Number Placeholder 3"/>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262940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BB01CE-00E3-4176-928C-D5A7C3CC5C52}" type="datetime1">
              <a:rPr lang="en-US" smtClean="0"/>
              <a:t>10/2/2022</a:t>
            </a:fld>
            <a:endParaRPr lang="en-US" dirty="0"/>
          </a:p>
        </p:txBody>
      </p:sp>
      <p:sp>
        <p:nvSpPr>
          <p:cNvPr id="6" name="Footer Placeholder 5"/>
          <p:cNvSpPr>
            <a:spLocks noGrp="1"/>
          </p:cNvSpPr>
          <p:nvPr>
            <p:ph type="ftr" sz="quarter" idx="11"/>
          </p:nvPr>
        </p:nvSpPr>
        <p:spPr/>
        <p:txBody>
          <a:bodyPr/>
          <a:lstStyle/>
          <a:p>
            <a:r>
              <a:rPr lang="en-US" dirty="0"/>
              <a:t>Texas Tech University System – Office of Investments</a:t>
            </a:r>
          </a:p>
        </p:txBody>
      </p:sp>
      <p:sp>
        <p:nvSpPr>
          <p:cNvPr id="7" name="Slide Number Placeholder 6"/>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317398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7B100-C197-48C2-9442-84028BB39A9B}"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pic>
        <p:nvPicPr>
          <p:cNvPr id="7" name="Picture 4" descr="TTUS_c2C"/>
          <p:cNvPicPr>
            <a:picLocks noChangeAspect="1" noChangeArrowheads="1"/>
          </p:cNvPicPr>
          <p:nvPr userDrawn="1"/>
        </p:nvPicPr>
        <p:blipFill>
          <a:blip r:embed="rId2" cstate="print"/>
          <a:srcRect/>
          <a:stretch>
            <a:fillRect/>
          </a:stretch>
        </p:blipFill>
        <p:spPr bwMode="auto">
          <a:xfrm>
            <a:off x="10744200" y="605875"/>
            <a:ext cx="1219200" cy="844061"/>
          </a:xfrm>
          <a:prstGeom prst="rect">
            <a:avLst/>
          </a:prstGeom>
          <a:noFill/>
          <a:ln w="9525">
            <a:noFill/>
            <a:miter lim="800000"/>
            <a:headEnd/>
            <a:tailEnd/>
          </a:ln>
        </p:spPr>
      </p:pic>
      <p:sp>
        <p:nvSpPr>
          <p:cNvPr id="8" name="Rectangle 7"/>
          <p:cNvSpPr/>
          <p:nvPr userDrawn="1"/>
        </p:nvSpPr>
        <p:spPr>
          <a:xfrm>
            <a:off x="0" y="1567542"/>
            <a:ext cx="12192000" cy="123145"/>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912644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93FB1-EEEC-44EB-A130-DE04F64CC952}" type="datetime1">
              <a:rPr lang="en-US" smtClean="0"/>
              <a:t>10/2/2022</a:t>
            </a:fld>
            <a:endParaRPr lang="en-US" dirty="0"/>
          </a:p>
        </p:txBody>
      </p:sp>
      <p:sp>
        <p:nvSpPr>
          <p:cNvPr id="6" name="Footer Placeholder 5"/>
          <p:cNvSpPr>
            <a:spLocks noGrp="1"/>
          </p:cNvSpPr>
          <p:nvPr>
            <p:ph type="ftr" sz="quarter" idx="11"/>
          </p:nvPr>
        </p:nvSpPr>
        <p:spPr/>
        <p:txBody>
          <a:bodyPr/>
          <a:lstStyle/>
          <a:p>
            <a:r>
              <a:rPr lang="en-US" dirty="0"/>
              <a:t>Texas Tech University System – Office of Investments</a:t>
            </a:r>
          </a:p>
        </p:txBody>
      </p:sp>
      <p:sp>
        <p:nvSpPr>
          <p:cNvPr id="7" name="Slide Number Placeholder 6"/>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1416796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A7295-E6AF-4BFA-A776-B2A99AF3A616}"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2038489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51DB7-5B6B-4B7B-A656-72AD0FA88389}"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14046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D77DB33-E189-4500-9A68-15EC1918B1DD}"/>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049861" y="485479"/>
            <a:ext cx="5887041" cy="5887041"/>
          </a:xfrm>
          <a:prstGeom prst="rect">
            <a:avLst/>
          </a:prstGeom>
        </p:spPr>
      </p:pic>
      <p:sp>
        <p:nvSpPr>
          <p:cNvPr id="15" name="Isosceles Triangle 14">
            <a:extLst>
              <a:ext uri="{FF2B5EF4-FFF2-40B4-BE49-F238E27FC236}">
                <a16:creationId xmlns:a16="http://schemas.microsoft.com/office/drawing/2014/main" id="{2A04719C-3409-4CA2-9CD9-A7CFB5AFDDB8}"/>
              </a:ext>
            </a:extLst>
          </p:cNvPr>
          <p:cNvSpPr/>
          <p:nvPr userDrawn="1"/>
        </p:nvSpPr>
        <p:spPr>
          <a:xfrm>
            <a:off x="60960" y="5208886"/>
            <a:ext cx="11292840" cy="914400"/>
          </a:xfrm>
          <a:prstGeom prst="triangle">
            <a:avLst>
              <a:gd name="adj" fmla="val 100000"/>
            </a:avLst>
          </a:prstGeom>
          <a:solidFill>
            <a:srgbClr val="33333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69C35B13-E272-4FAF-9EB7-E8AB5A973465}"/>
              </a:ext>
            </a:extLst>
          </p:cNvPr>
          <p:cNvSpPr/>
          <p:nvPr userDrawn="1"/>
        </p:nvSpPr>
        <p:spPr>
          <a:xfrm rot="10800000">
            <a:off x="152400" y="645706"/>
            <a:ext cx="11292840" cy="914400"/>
          </a:xfrm>
          <a:prstGeom prst="triangle">
            <a:avLst>
              <a:gd name="adj" fmla="val 100000"/>
            </a:avLst>
          </a:prstGeom>
          <a:solidFill>
            <a:srgbClr val="99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D3B5523-EDE0-47B6-B32C-AD284E3EC7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49518"/>
            <a:ext cx="2698749" cy="5473768"/>
          </a:xfrm>
          <a:prstGeom prst="rect">
            <a:avLst/>
          </a:prstGeom>
        </p:spPr>
      </p:pic>
      <p:sp>
        <p:nvSpPr>
          <p:cNvPr id="3" name="Subtitle 2">
            <a:extLst>
              <a:ext uri="{FF2B5EF4-FFF2-40B4-BE49-F238E27FC236}">
                <a16:creationId xmlns:a16="http://schemas.microsoft.com/office/drawing/2014/main" id="{6DF9F1A2-50EA-43B9-8BC7-7CE32A4B52DE}"/>
              </a:ext>
            </a:extLst>
          </p:cNvPr>
          <p:cNvSpPr>
            <a:spLocks noGrp="1"/>
          </p:cNvSpPr>
          <p:nvPr>
            <p:ph type="subTitle" idx="1"/>
          </p:nvPr>
        </p:nvSpPr>
        <p:spPr>
          <a:xfrm>
            <a:off x="2895600" y="3564241"/>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23341E41-59B9-47AC-867D-809E78DC76F4}"/>
              </a:ext>
            </a:extLst>
          </p:cNvPr>
          <p:cNvCxnSpPr>
            <a:cxnSpLocks/>
          </p:cNvCxnSpPr>
          <p:nvPr userDrawn="1"/>
        </p:nvCxnSpPr>
        <p:spPr>
          <a:xfrm>
            <a:off x="2895600" y="3490507"/>
            <a:ext cx="8665029" cy="0"/>
          </a:xfrm>
          <a:prstGeom prst="line">
            <a:avLst/>
          </a:prstGeom>
          <a:ln w="69850">
            <a:solidFill>
              <a:srgbClr val="990000"/>
            </a:solidFill>
          </a:ln>
          <a:effectLst>
            <a:outerShdw blurRad="63500" dist="63500" dir="2700000" algn="tl" rotWithShape="0">
              <a:prstClr val="black">
                <a:alpha val="61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07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95CA8-8997-469D-AF24-556C74E82CBD}" type="datetime1">
              <a:rPr lang="en-US" smtClean="0"/>
              <a:t>10/2/2022</a:t>
            </a:fld>
            <a:endParaRPr lang="en-US" dirty="0"/>
          </a:p>
        </p:txBody>
      </p:sp>
      <p:sp>
        <p:nvSpPr>
          <p:cNvPr id="5" name="Footer Placeholder 4"/>
          <p:cNvSpPr>
            <a:spLocks noGrp="1"/>
          </p:cNvSpPr>
          <p:nvPr>
            <p:ph type="ftr" sz="quarter" idx="11"/>
          </p:nvPr>
        </p:nvSpPr>
        <p:spPr/>
        <p:txBody>
          <a:bodyPr/>
          <a:lstStyle/>
          <a:p>
            <a:r>
              <a:rPr lang="en-US" dirty="0"/>
              <a:t>Texas Tech University System – Office of Investments</a:t>
            </a:r>
          </a:p>
        </p:txBody>
      </p:sp>
      <p:sp>
        <p:nvSpPr>
          <p:cNvPr id="6" name="Slide Number Placeholder 5"/>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279465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311BB7-BBE3-4A7B-A73A-329B1E4851F4}" type="datetime1">
              <a:rPr lang="en-US" smtClean="0"/>
              <a:t>10/2/2022</a:t>
            </a:fld>
            <a:endParaRPr lang="en-US" dirty="0"/>
          </a:p>
        </p:txBody>
      </p:sp>
      <p:sp>
        <p:nvSpPr>
          <p:cNvPr id="6" name="Footer Placeholder 5"/>
          <p:cNvSpPr>
            <a:spLocks noGrp="1"/>
          </p:cNvSpPr>
          <p:nvPr>
            <p:ph type="ftr" sz="quarter" idx="11"/>
          </p:nvPr>
        </p:nvSpPr>
        <p:spPr/>
        <p:txBody>
          <a:bodyPr/>
          <a:lstStyle/>
          <a:p>
            <a:r>
              <a:rPr lang="en-US" dirty="0"/>
              <a:t>Texas Tech University System – Office of Investments</a:t>
            </a:r>
          </a:p>
        </p:txBody>
      </p:sp>
      <p:sp>
        <p:nvSpPr>
          <p:cNvPr id="7" name="Slide Number Placeholder 6"/>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146301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F2ED8A-3B82-445D-9B21-49FFC8C2C941}" type="datetime1">
              <a:rPr lang="en-US" smtClean="0"/>
              <a:t>10/2/2022</a:t>
            </a:fld>
            <a:endParaRPr lang="en-US" dirty="0"/>
          </a:p>
        </p:txBody>
      </p:sp>
      <p:sp>
        <p:nvSpPr>
          <p:cNvPr id="8" name="Footer Placeholder 7"/>
          <p:cNvSpPr>
            <a:spLocks noGrp="1"/>
          </p:cNvSpPr>
          <p:nvPr>
            <p:ph type="ftr" sz="quarter" idx="11"/>
          </p:nvPr>
        </p:nvSpPr>
        <p:spPr/>
        <p:txBody>
          <a:bodyPr/>
          <a:lstStyle/>
          <a:p>
            <a:r>
              <a:rPr lang="en-US" dirty="0"/>
              <a:t>Texas Tech University System – Office of Investments</a:t>
            </a:r>
          </a:p>
        </p:txBody>
      </p:sp>
      <p:sp>
        <p:nvSpPr>
          <p:cNvPr id="9" name="Slide Number Placeholder 8"/>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62436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70FC82-2E2A-48DD-A28D-92F8CBF4AFCB}" type="datetime1">
              <a:rPr lang="en-US" smtClean="0"/>
              <a:t>10/2/2022</a:t>
            </a:fld>
            <a:endParaRPr lang="en-US" dirty="0"/>
          </a:p>
        </p:txBody>
      </p:sp>
      <p:sp>
        <p:nvSpPr>
          <p:cNvPr id="4" name="Footer Placeholder 3"/>
          <p:cNvSpPr>
            <a:spLocks noGrp="1"/>
          </p:cNvSpPr>
          <p:nvPr>
            <p:ph type="ftr" sz="quarter" idx="11"/>
          </p:nvPr>
        </p:nvSpPr>
        <p:spPr/>
        <p:txBody>
          <a:bodyPr/>
          <a:lstStyle/>
          <a:p>
            <a:r>
              <a:rPr lang="en-US" dirty="0"/>
              <a:t>Texas Tech University System – Office of Investments</a:t>
            </a:r>
          </a:p>
        </p:txBody>
      </p:sp>
      <p:sp>
        <p:nvSpPr>
          <p:cNvPr id="5" name="Slide Number Placeholder 4"/>
          <p:cNvSpPr>
            <a:spLocks noGrp="1"/>
          </p:cNvSpPr>
          <p:nvPr>
            <p:ph type="sldNum" sz="quarter" idx="12"/>
          </p:nvPr>
        </p:nvSpPr>
        <p:spPr/>
        <p:txBody>
          <a:bodyPr/>
          <a:lstStyle/>
          <a:p>
            <a:fld id="{9FF01B69-8362-4670-92F1-6714EC71AC29}" type="slidenum">
              <a:rPr lang="en-US" smtClean="0"/>
              <a:t>‹#›</a:t>
            </a:fld>
            <a:endParaRPr lang="en-US" dirty="0"/>
          </a:p>
        </p:txBody>
      </p:sp>
      <p:sp>
        <p:nvSpPr>
          <p:cNvPr id="6" name="Rectangle 5"/>
          <p:cNvSpPr/>
          <p:nvPr userDrawn="1"/>
        </p:nvSpPr>
        <p:spPr>
          <a:xfrm>
            <a:off x="0" y="5745502"/>
            <a:ext cx="12192000" cy="123145"/>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ubtitle 2"/>
          <p:cNvSpPr>
            <a:spLocks noGrp="1"/>
          </p:cNvSpPr>
          <p:nvPr>
            <p:ph type="subTitle" idx="1" hasCustomPrompt="1"/>
          </p:nvPr>
        </p:nvSpPr>
        <p:spPr>
          <a:xfrm>
            <a:off x="2895600" y="3521699"/>
            <a:ext cx="6400800" cy="2590800"/>
          </a:xfrm>
        </p:spPr>
        <p:txBody>
          <a:bodyPr>
            <a:normAutofit fontScale="77500" lnSpcReduction="20000"/>
          </a:bodyPr>
          <a:lstStyle>
            <a:lvl1pPr marL="0" indent="0" algn="ctr">
              <a:buNone/>
              <a:defRPr/>
            </a:lvl1pPr>
          </a:lstStyle>
          <a:p>
            <a:r>
              <a:rPr lang="en-US" sz="2900" dirty="0">
                <a:solidFill>
                  <a:schemeClr val="tx1"/>
                </a:solidFill>
                <a:latin typeface="Palatino Linotype" panose="02040502050505030304" pitchFamily="18" charset="0"/>
                <a:cs typeface="Arial" pitchFamily="34" charset="0"/>
              </a:rPr>
              <a:t>Office of Investments</a:t>
            </a:r>
          </a:p>
          <a:p>
            <a:r>
              <a:rPr lang="en-US" sz="2900" dirty="0">
                <a:solidFill>
                  <a:schemeClr val="tx1"/>
                </a:solidFill>
                <a:latin typeface="Palatino Linotype" panose="02040502050505030304" pitchFamily="18" charset="0"/>
                <a:cs typeface="Arial" pitchFamily="34" charset="0"/>
              </a:rPr>
              <a:t>Portfolio Overview</a:t>
            </a:r>
          </a:p>
          <a:p>
            <a:r>
              <a:rPr lang="en-US" sz="2000" dirty="0">
                <a:solidFill>
                  <a:schemeClr val="tx1"/>
                </a:solidFill>
                <a:latin typeface="Palatino Linotype" panose="02040502050505030304" pitchFamily="18" charset="0"/>
                <a:cs typeface="Arial" pitchFamily="34" charset="0"/>
              </a:rPr>
              <a:t>Tim Barrett, CFA - CIO</a:t>
            </a:r>
          </a:p>
          <a:p>
            <a:r>
              <a:rPr lang="en-US" sz="2000" dirty="0">
                <a:solidFill>
                  <a:schemeClr val="tx1"/>
                </a:solidFill>
                <a:latin typeface="Palatino Linotype" panose="02040502050505030304" pitchFamily="18" charset="0"/>
                <a:cs typeface="Arial" pitchFamily="34" charset="0"/>
              </a:rPr>
              <a:t>Michael Nichols, CAIA – Senior Investment Officer</a:t>
            </a:r>
          </a:p>
          <a:p>
            <a:r>
              <a:rPr lang="en-US" sz="2000" dirty="0">
                <a:solidFill>
                  <a:schemeClr val="tx1"/>
                </a:solidFill>
                <a:latin typeface="Palatino Linotype" panose="02040502050505030304" pitchFamily="18" charset="0"/>
                <a:cs typeface="Arial" pitchFamily="34" charset="0"/>
              </a:rPr>
              <a:t>Dan Parker – Deputy CIO</a:t>
            </a:r>
          </a:p>
          <a:p>
            <a:r>
              <a:rPr lang="en-US" sz="2000" dirty="0">
                <a:solidFill>
                  <a:schemeClr val="tx1"/>
                </a:solidFill>
                <a:latin typeface="Palatino Linotype" panose="02040502050505030304" pitchFamily="18" charset="0"/>
                <a:cs typeface="Arial" pitchFamily="34" charset="0"/>
              </a:rPr>
              <a:t>Robert Lee III, CFA, CHP – Deputy CIO</a:t>
            </a:r>
            <a:endParaRPr lang="en-US" dirty="0">
              <a:solidFill>
                <a:schemeClr val="tx1"/>
              </a:solidFill>
              <a:latin typeface="Palatino Linotype" panose="02040502050505030304" pitchFamily="18" charset="0"/>
              <a:cs typeface="Arial" pitchFamily="34" charset="0"/>
            </a:endParaRPr>
          </a:p>
          <a:p>
            <a:endParaRPr lang="en-US" dirty="0"/>
          </a:p>
        </p:txBody>
      </p:sp>
      <p:pic>
        <p:nvPicPr>
          <p:cNvPr id="8" name="Picture 4" descr="TTUS_c2C"/>
          <p:cNvPicPr>
            <a:picLocks noChangeAspect="1" noChangeArrowheads="1"/>
          </p:cNvPicPr>
          <p:nvPr userDrawn="1"/>
        </p:nvPicPr>
        <p:blipFill>
          <a:blip r:embed="rId2" cstate="print"/>
          <a:srcRect/>
          <a:stretch>
            <a:fillRect/>
          </a:stretch>
        </p:blipFill>
        <p:spPr bwMode="auto">
          <a:xfrm>
            <a:off x="4432300" y="839447"/>
            <a:ext cx="3327400" cy="2438400"/>
          </a:xfrm>
          <a:prstGeom prst="rect">
            <a:avLst/>
          </a:prstGeom>
          <a:noFill/>
          <a:ln>
            <a:noFill/>
          </a:ln>
        </p:spPr>
      </p:pic>
    </p:spTree>
    <p:extLst>
      <p:ext uri="{BB962C8B-B14F-4D97-AF65-F5344CB8AC3E}">
        <p14:creationId xmlns:p14="http://schemas.microsoft.com/office/powerpoint/2010/main" val="263801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B5BF0-88DE-48B5-8D8C-FD9C4D7CDCA6}" type="datetime1">
              <a:rPr lang="en-US" smtClean="0"/>
              <a:t>10/2/2022</a:t>
            </a:fld>
            <a:endParaRPr lang="en-US" dirty="0"/>
          </a:p>
        </p:txBody>
      </p:sp>
      <p:sp>
        <p:nvSpPr>
          <p:cNvPr id="3" name="Footer Placeholder 2"/>
          <p:cNvSpPr>
            <a:spLocks noGrp="1"/>
          </p:cNvSpPr>
          <p:nvPr>
            <p:ph type="ftr" sz="quarter" idx="11"/>
          </p:nvPr>
        </p:nvSpPr>
        <p:spPr/>
        <p:txBody>
          <a:bodyPr/>
          <a:lstStyle/>
          <a:p>
            <a:r>
              <a:rPr lang="en-US" dirty="0"/>
              <a:t>Texas Tech University System – Office of Investments</a:t>
            </a:r>
          </a:p>
        </p:txBody>
      </p:sp>
      <p:sp>
        <p:nvSpPr>
          <p:cNvPr id="4" name="Slide Number Placeholder 3"/>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416239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BB01CE-00E3-4176-928C-D5A7C3CC5C52}" type="datetime1">
              <a:rPr lang="en-US" smtClean="0"/>
              <a:t>10/2/2022</a:t>
            </a:fld>
            <a:endParaRPr lang="en-US" dirty="0"/>
          </a:p>
        </p:txBody>
      </p:sp>
      <p:sp>
        <p:nvSpPr>
          <p:cNvPr id="6" name="Footer Placeholder 5"/>
          <p:cNvSpPr>
            <a:spLocks noGrp="1"/>
          </p:cNvSpPr>
          <p:nvPr>
            <p:ph type="ftr" sz="quarter" idx="11"/>
          </p:nvPr>
        </p:nvSpPr>
        <p:spPr/>
        <p:txBody>
          <a:bodyPr/>
          <a:lstStyle/>
          <a:p>
            <a:r>
              <a:rPr lang="en-US" dirty="0"/>
              <a:t>Texas Tech University System – Office of Investments</a:t>
            </a:r>
          </a:p>
        </p:txBody>
      </p:sp>
      <p:sp>
        <p:nvSpPr>
          <p:cNvPr id="7" name="Slide Number Placeholder 6"/>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111370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93FB1-EEEC-44EB-A130-DE04F64CC952}" type="datetime1">
              <a:rPr lang="en-US" smtClean="0"/>
              <a:t>10/2/2022</a:t>
            </a:fld>
            <a:endParaRPr lang="en-US" dirty="0"/>
          </a:p>
        </p:txBody>
      </p:sp>
      <p:sp>
        <p:nvSpPr>
          <p:cNvPr id="6" name="Footer Placeholder 5"/>
          <p:cNvSpPr>
            <a:spLocks noGrp="1"/>
          </p:cNvSpPr>
          <p:nvPr>
            <p:ph type="ftr" sz="quarter" idx="11"/>
          </p:nvPr>
        </p:nvSpPr>
        <p:spPr/>
        <p:txBody>
          <a:bodyPr/>
          <a:lstStyle/>
          <a:p>
            <a:r>
              <a:rPr lang="en-US" dirty="0"/>
              <a:t>Texas Tech University System – Office of Investments</a:t>
            </a:r>
          </a:p>
        </p:txBody>
      </p:sp>
      <p:sp>
        <p:nvSpPr>
          <p:cNvPr id="7" name="Slide Number Placeholder 6"/>
          <p:cNvSpPr>
            <a:spLocks noGrp="1"/>
          </p:cNvSpPr>
          <p:nvPr>
            <p:ph type="sldNum" sz="quarter" idx="12"/>
          </p:nvPr>
        </p:nvSpPr>
        <p:spPr/>
        <p:txBody>
          <a:bodyPr/>
          <a:lstStyle/>
          <a:p>
            <a:fld id="{9FF01B69-8362-4670-92F1-6714EC71AC29}" type="slidenum">
              <a:rPr lang="en-US" smtClean="0"/>
              <a:t>‹#›</a:t>
            </a:fld>
            <a:endParaRPr lang="en-US" dirty="0"/>
          </a:p>
        </p:txBody>
      </p:sp>
    </p:spTree>
    <p:extLst>
      <p:ext uri="{BB962C8B-B14F-4D97-AF65-F5344CB8AC3E}">
        <p14:creationId xmlns:p14="http://schemas.microsoft.com/office/powerpoint/2010/main" val="107442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alatino Linotype" panose="02040502050505030304" pitchFamily="18" charset="0"/>
              </a:defRPr>
            </a:lvl1pPr>
          </a:lstStyle>
          <a:p>
            <a:fld id="{03EF9F2C-4B83-4514-994D-327DBB8EAF73}" type="datetime1">
              <a:rPr lang="en-US" smtClean="0"/>
              <a:t>10/2/2022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alatino Linotype" panose="02040502050505030304" pitchFamily="18" charset="0"/>
              </a:defRPr>
            </a:lvl1pPr>
          </a:lstStyle>
          <a:p>
            <a:r>
              <a:rPr lang="en-US" dirty="0"/>
              <a:t>Texas Tech University System – Office of Investments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alatino Linotype" panose="02040502050505030304" pitchFamily="18" charset="0"/>
              </a:defRPr>
            </a:lvl1pPr>
          </a:lstStyle>
          <a:p>
            <a:fld id="{9FF01B69-8362-4670-92F1-6714EC71AC29}" type="slidenum">
              <a:rPr lang="en-US" smtClean="0"/>
              <a:pPr/>
              <a:t>‹#›</a:t>
            </a:fld>
            <a:endParaRPr lang="en-US" dirty="0"/>
          </a:p>
        </p:txBody>
      </p:sp>
    </p:spTree>
    <p:extLst>
      <p:ext uri="{BB962C8B-B14F-4D97-AF65-F5344CB8AC3E}">
        <p14:creationId xmlns:p14="http://schemas.microsoft.com/office/powerpoint/2010/main" val="2852338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alatino Linotype" panose="02040502050505030304" pitchFamily="18" charset="0"/>
              </a:defRPr>
            </a:lvl1pPr>
          </a:lstStyle>
          <a:p>
            <a:fld id="{03EF9F2C-4B83-4514-994D-327DBB8EAF73}" type="datetime1">
              <a:rPr lang="en-US" smtClean="0"/>
              <a:t>10/2/2022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alatino Linotype" panose="02040502050505030304" pitchFamily="18" charset="0"/>
              </a:defRPr>
            </a:lvl1pPr>
          </a:lstStyle>
          <a:p>
            <a:r>
              <a:rPr lang="en-US" dirty="0"/>
              <a:t>Texas Tech University System – Office of Investments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alatino Linotype" panose="02040502050505030304" pitchFamily="18" charset="0"/>
              </a:defRPr>
            </a:lvl1pPr>
          </a:lstStyle>
          <a:p>
            <a:fld id="{9FF01B69-8362-4670-92F1-6714EC71AC29}" type="slidenum">
              <a:rPr lang="en-US" smtClean="0"/>
              <a:pPr/>
              <a:t>‹#›</a:t>
            </a:fld>
            <a:endParaRPr lang="en-US" dirty="0"/>
          </a:p>
        </p:txBody>
      </p:sp>
    </p:spTree>
    <p:extLst>
      <p:ext uri="{BB962C8B-B14F-4D97-AF65-F5344CB8AC3E}">
        <p14:creationId xmlns:p14="http://schemas.microsoft.com/office/powerpoint/2010/main" val="589715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914400" rtl="0" eaLnBrk="1" latinLnBrk="0" hangingPunct="1">
        <a:lnSpc>
          <a:spcPct val="90000"/>
        </a:lnSpc>
        <a:spcBef>
          <a:spcPct val="0"/>
        </a:spcBef>
        <a:buNone/>
        <a:defRPr sz="4400" kern="1200">
          <a:solidFill>
            <a:schemeClr val="tx1"/>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6333-E6B2-4427-9484-BE286E164DF6}"/>
              </a:ext>
            </a:extLst>
          </p:cNvPr>
          <p:cNvSpPr>
            <a:spLocks noGrp="1"/>
          </p:cNvSpPr>
          <p:nvPr>
            <p:ph type="ctrTitle" idx="4294967295"/>
          </p:nvPr>
        </p:nvSpPr>
        <p:spPr>
          <a:xfrm>
            <a:off x="2895600" y="2392136"/>
            <a:ext cx="9144000" cy="1036864"/>
          </a:xfrm>
        </p:spPr>
        <p:txBody>
          <a:bodyPr>
            <a:normAutofit fontScale="90000"/>
          </a:bodyPr>
          <a:lstStyle/>
          <a:p>
            <a:r>
              <a:rPr lang="en-US" sz="3600" b="1" dirty="0"/>
              <a:t>Texas Local Fire Fighters Retirement Act</a:t>
            </a:r>
            <a:br>
              <a:rPr lang="en-US" sz="2800" dirty="0"/>
            </a:br>
            <a:r>
              <a:rPr lang="en-US" sz="3600" dirty="0"/>
              <a:t>Education Conference</a:t>
            </a:r>
          </a:p>
        </p:txBody>
      </p:sp>
      <p:sp>
        <p:nvSpPr>
          <p:cNvPr id="3" name="Subtitle 2">
            <a:extLst>
              <a:ext uri="{FF2B5EF4-FFF2-40B4-BE49-F238E27FC236}">
                <a16:creationId xmlns:a16="http://schemas.microsoft.com/office/drawing/2014/main" id="{53176C9A-1A2F-4611-879C-40FC58AE2743}"/>
              </a:ext>
            </a:extLst>
          </p:cNvPr>
          <p:cNvSpPr>
            <a:spLocks noGrp="1"/>
          </p:cNvSpPr>
          <p:nvPr>
            <p:ph type="subTitle" idx="1"/>
          </p:nvPr>
        </p:nvSpPr>
        <p:spPr>
          <a:xfrm>
            <a:off x="2895600" y="3564241"/>
            <a:ext cx="9144000" cy="2020130"/>
          </a:xfrm>
        </p:spPr>
        <p:txBody>
          <a:bodyPr>
            <a:normAutofit fontScale="70000" lnSpcReduction="20000"/>
          </a:bodyPr>
          <a:lstStyle/>
          <a:p>
            <a:endParaRPr lang="en-US" dirty="0"/>
          </a:p>
          <a:p>
            <a:r>
              <a:rPr lang="en-US" dirty="0"/>
              <a:t>The Economy and Portfolio Positioning</a:t>
            </a:r>
          </a:p>
          <a:p>
            <a:r>
              <a:rPr lang="en-US" sz="2000" dirty="0"/>
              <a:t>October 2022</a:t>
            </a:r>
          </a:p>
          <a:p>
            <a:endParaRPr lang="en-US" sz="2000" dirty="0"/>
          </a:p>
          <a:p>
            <a:r>
              <a:rPr lang="en-US" sz="2000" dirty="0"/>
              <a:t>Tim Barrett, CFA</a:t>
            </a:r>
          </a:p>
          <a:p>
            <a:r>
              <a:rPr lang="en-US" sz="2000" dirty="0"/>
              <a:t>Chief Investment Officer</a:t>
            </a:r>
          </a:p>
          <a:p>
            <a:r>
              <a:rPr lang="en-US" sz="2000" dirty="0"/>
              <a:t>Texas Tech University System</a:t>
            </a:r>
          </a:p>
        </p:txBody>
      </p:sp>
    </p:spTree>
    <p:extLst>
      <p:ext uri="{BB962C8B-B14F-4D97-AF65-F5344CB8AC3E}">
        <p14:creationId xmlns:p14="http://schemas.microsoft.com/office/powerpoint/2010/main" val="281411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FF01B69-8362-4670-92F1-6714EC71AC29}" type="slidenum">
              <a:rPr lang="en-US" smtClean="0"/>
              <a:t>10</a:t>
            </a:fld>
            <a:endParaRPr lang="en-US" dirty="0"/>
          </a:p>
        </p:txBody>
      </p:sp>
      <p:sp>
        <p:nvSpPr>
          <p:cNvPr id="5" name="TextBox 4">
            <a:extLst>
              <a:ext uri="{FF2B5EF4-FFF2-40B4-BE49-F238E27FC236}">
                <a16:creationId xmlns:a16="http://schemas.microsoft.com/office/drawing/2014/main" id="{1A5C5FA1-2BDA-4BCF-721F-0FA82AEDEC6E}"/>
              </a:ext>
            </a:extLst>
          </p:cNvPr>
          <p:cNvSpPr txBox="1"/>
          <p:nvPr/>
        </p:nvSpPr>
        <p:spPr>
          <a:xfrm>
            <a:off x="5035378" y="3546389"/>
            <a:ext cx="2127505" cy="707886"/>
          </a:xfrm>
          <a:prstGeom prst="rect">
            <a:avLst/>
          </a:prstGeom>
          <a:noFill/>
        </p:spPr>
        <p:txBody>
          <a:bodyPr wrap="none" rtlCol="0">
            <a:spAutoFit/>
          </a:bodyPr>
          <a:lstStyle/>
          <a:p>
            <a:r>
              <a:rPr lang="en-US" sz="4000" dirty="0">
                <a:latin typeface="Palatino Linotype" panose="02040502050505030304" pitchFamily="18" charset="0"/>
              </a:rPr>
              <a:t>Inflation</a:t>
            </a:r>
          </a:p>
        </p:txBody>
      </p:sp>
    </p:spTree>
    <p:extLst>
      <p:ext uri="{BB962C8B-B14F-4D97-AF65-F5344CB8AC3E}">
        <p14:creationId xmlns:p14="http://schemas.microsoft.com/office/powerpoint/2010/main" val="219992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85350" cy="1325563"/>
          </a:xfrm>
        </p:spPr>
        <p:txBody>
          <a:bodyPr>
            <a:normAutofit/>
          </a:bodyPr>
          <a:lstStyle/>
          <a:p>
            <a:r>
              <a:rPr lang="en-US" sz="2800" dirty="0"/>
              <a:t>ISM Price Index = modest inflationary pressure</a:t>
            </a:r>
          </a:p>
        </p:txBody>
      </p:sp>
      <p:sp>
        <p:nvSpPr>
          <p:cNvPr id="8" name="Slide Number Placeholder 7"/>
          <p:cNvSpPr>
            <a:spLocks noGrp="1"/>
          </p:cNvSpPr>
          <p:nvPr>
            <p:ph type="sldNum" sz="quarter" idx="12"/>
          </p:nvPr>
        </p:nvSpPr>
        <p:spPr/>
        <p:txBody>
          <a:bodyPr/>
          <a:lstStyle/>
          <a:p>
            <a:fld id="{9FF01B69-8362-4670-92F1-6714EC71AC29}" type="slidenum">
              <a:rPr lang="en-US" smtClean="0"/>
              <a:t>11</a:t>
            </a:fld>
            <a:endParaRPr lang="en-US" dirty="0"/>
          </a:p>
        </p:txBody>
      </p:sp>
      <p:pic>
        <p:nvPicPr>
          <p:cNvPr id="7" name="Content Placeholder 6">
            <a:extLst>
              <a:ext uri="{FF2B5EF4-FFF2-40B4-BE49-F238E27FC236}">
                <a16:creationId xmlns:a16="http://schemas.microsoft.com/office/drawing/2014/main" id="{07CF992E-E178-1E7D-02BE-534E3E891595}"/>
              </a:ext>
            </a:extLst>
          </p:cNvPr>
          <p:cNvPicPr>
            <a:picLocks noGrp="1" noChangeAspect="1"/>
          </p:cNvPicPr>
          <p:nvPr>
            <p:ph idx="1"/>
          </p:nvPr>
        </p:nvPicPr>
        <p:blipFill>
          <a:blip r:embed="rId2"/>
          <a:stretch>
            <a:fillRect/>
          </a:stretch>
        </p:blipFill>
        <p:spPr>
          <a:xfrm>
            <a:off x="756540" y="2008187"/>
            <a:ext cx="7421216" cy="4530725"/>
          </a:xfrm>
        </p:spPr>
      </p:pic>
      <p:sp>
        <p:nvSpPr>
          <p:cNvPr id="4" name="TextBox 3">
            <a:extLst>
              <a:ext uri="{FF2B5EF4-FFF2-40B4-BE49-F238E27FC236}">
                <a16:creationId xmlns:a16="http://schemas.microsoft.com/office/drawing/2014/main" id="{DB15E64C-CF81-4CD0-637A-7C8E160F9883}"/>
              </a:ext>
            </a:extLst>
          </p:cNvPr>
          <p:cNvSpPr txBox="1"/>
          <p:nvPr/>
        </p:nvSpPr>
        <p:spPr>
          <a:xfrm>
            <a:off x="8610600" y="2638524"/>
            <a:ext cx="2922927" cy="1815882"/>
          </a:xfrm>
          <a:prstGeom prst="rect">
            <a:avLst/>
          </a:prstGeom>
          <a:noFill/>
        </p:spPr>
        <p:txBody>
          <a:bodyPr wrap="square" rtlCol="0">
            <a:spAutoFit/>
          </a:bodyPr>
          <a:lstStyle/>
          <a:p>
            <a:r>
              <a:rPr lang="en-US" sz="1400" dirty="0">
                <a:latin typeface="Palatino Linotype" panose="02040502050505030304" pitchFamily="18" charset="0"/>
              </a:rPr>
              <a:t>Inflation appears to have peaked based on latest PPI and CPI reports.  </a:t>
            </a:r>
          </a:p>
          <a:p>
            <a:endParaRPr lang="en-US" sz="1400" dirty="0">
              <a:latin typeface="Palatino Linotype" panose="02040502050505030304" pitchFamily="18" charset="0"/>
            </a:endParaRPr>
          </a:p>
          <a:p>
            <a:r>
              <a:rPr lang="en-US" sz="1400" dirty="0">
                <a:latin typeface="Palatino Linotype" panose="02040502050505030304" pitchFamily="18" charset="0"/>
              </a:rPr>
              <a:t>The ISM price index has fallen to a level consistent with the Fed’s 2% target level, on a hypothetical basis.</a:t>
            </a:r>
          </a:p>
        </p:txBody>
      </p:sp>
    </p:spTree>
    <p:extLst>
      <p:ext uri="{BB962C8B-B14F-4D97-AF65-F5344CB8AC3E}">
        <p14:creationId xmlns:p14="http://schemas.microsoft.com/office/powerpoint/2010/main" val="68070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Weekly wage growth continues to fall</a:t>
            </a:r>
          </a:p>
        </p:txBody>
      </p:sp>
      <p:sp>
        <p:nvSpPr>
          <p:cNvPr id="8" name="Slide Number Placeholder 7"/>
          <p:cNvSpPr>
            <a:spLocks noGrp="1"/>
          </p:cNvSpPr>
          <p:nvPr>
            <p:ph type="sldNum" sz="quarter" idx="12"/>
          </p:nvPr>
        </p:nvSpPr>
        <p:spPr/>
        <p:txBody>
          <a:bodyPr/>
          <a:lstStyle/>
          <a:p>
            <a:fld id="{9FF01B69-8362-4670-92F1-6714EC71AC29}" type="slidenum">
              <a:rPr lang="en-US" smtClean="0"/>
              <a:t>12</a:t>
            </a:fld>
            <a:endParaRPr lang="en-US" dirty="0"/>
          </a:p>
        </p:txBody>
      </p:sp>
      <p:pic>
        <p:nvPicPr>
          <p:cNvPr id="7" name="Content Placeholder 6">
            <a:extLst>
              <a:ext uri="{FF2B5EF4-FFF2-40B4-BE49-F238E27FC236}">
                <a16:creationId xmlns:a16="http://schemas.microsoft.com/office/drawing/2014/main" id="{3A82438A-A068-8738-FB41-210ABD800CF5}"/>
              </a:ext>
            </a:extLst>
          </p:cNvPr>
          <p:cNvPicPr>
            <a:picLocks noGrp="1" noChangeAspect="1"/>
          </p:cNvPicPr>
          <p:nvPr>
            <p:ph idx="1"/>
          </p:nvPr>
        </p:nvPicPr>
        <p:blipFill>
          <a:blip r:embed="rId2"/>
          <a:stretch>
            <a:fillRect/>
          </a:stretch>
        </p:blipFill>
        <p:spPr>
          <a:xfrm>
            <a:off x="1360274" y="2092154"/>
            <a:ext cx="6774516" cy="4351338"/>
          </a:xfrm>
        </p:spPr>
      </p:pic>
      <p:sp>
        <p:nvSpPr>
          <p:cNvPr id="3" name="TextBox 2">
            <a:extLst>
              <a:ext uri="{FF2B5EF4-FFF2-40B4-BE49-F238E27FC236}">
                <a16:creationId xmlns:a16="http://schemas.microsoft.com/office/drawing/2014/main" id="{8E7F73A2-7ACC-A017-71B1-CBE7ABF29789}"/>
              </a:ext>
            </a:extLst>
          </p:cNvPr>
          <p:cNvSpPr txBox="1"/>
          <p:nvPr/>
        </p:nvSpPr>
        <p:spPr>
          <a:xfrm>
            <a:off x="8563233" y="3244334"/>
            <a:ext cx="3260906" cy="1600438"/>
          </a:xfrm>
          <a:prstGeom prst="rect">
            <a:avLst/>
          </a:prstGeom>
          <a:noFill/>
        </p:spPr>
        <p:txBody>
          <a:bodyPr wrap="square" rtlCol="0">
            <a:spAutoFit/>
          </a:bodyPr>
          <a:lstStyle/>
          <a:p>
            <a:r>
              <a:rPr lang="en-US" sz="1400" dirty="0">
                <a:latin typeface="Palatino Linotype" panose="02040502050505030304" pitchFamily="18" charset="0"/>
              </a:rPr>
              <a:t>In real terms, wages are falling which is inconsistent with higher inflation.  Not included in this chart, GDI was revised down on 9/28/22, coming in at 0.8% vs the estimated 1.8%.  In short, wage growth is not coming in as hot as expected.</a:t>
            </a:r>
          </a:p>
        </p:txBody>
      </p:sp>
    </p:spTree>
    <p:extLst>
      <p:ext uri="{BB962C8B-B14F-4D97-AF65-F5344CB8AC3E}">
        <p14:creationId xmlns:p14="http://schemas.microsoft.com/office/powerpoint/2010/main" val="219351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Current Income growth consistent with just 1.5% CPI growth</a:t>
            </a:r>
          </a:p>
        </p:txBody>
      </p:sp>
      <p:sp>
        <p:nvSpPr>
          <p:cNvPr id="8" name="Slide Number Placeholder 7"/>
          <p:cNvSpPr>
            <a:spLocks noGrp="1"/>
          </p:cNvSpPr>
          <p:nvPr>
            <p:ph type="sldNum" sz="quarter" idx="12"/>
          </p:nvPr>
        </p:nvSpPr>
        <p:spPr/>
        <p:txBody>
          <a:bodyPr/>
          <a:lstStyle/>
          <a:p>
            <a:fld id="{9FF01B69-8362-4670-92F1-6714EC71AC29}" type="slidenum">
              <a:rPr lang="en-US" smtClean="0"/>
              <a:t>13</a:t>
            </a:fld>
            <a:endParaRPr lang="en-US" dirty="0"/>
          </a:p>
        </p:txBody>
      </p:sp>
      <p:pic>
        <p:nvPicPr>
          <p:cNvPr id="6" name="Content Placeholder 5">
            <a:extLst>
              <a:ext uri="{FF2B5EF4-FFF2-40B4-BE49-F238E27FC236}">
                <a16:creationId xmlns:a16="http://schemas.microsoft.com/office/drawing/2014/main" id="{7F07D447-1D67-F583-3626-4448ECA555A8}"/>
              </a:ext>
            </a:extLst>
          </p:cNvPr>
          <p:cNvPicPr>
            <a:picLocks noGrp="1" noChangeAspect="1"/>
          </p:cNvPicPr>
          <p:nvPr>
            <p:ph idx="1"/>
          </p:nvPr>
        </p:nvPicPr>
        <p:blipFill>
          <a:blip r:embed="rId2"/>
          <a:stretch>
            <a:fillRect/>
          </a:stretch>
        </p:blipFill>
        <p:spPr>
          <a:xfrm>
            <a:off x="1262205" y="1933706"/>
            <a:ext cx="6659555" cy="4351338"/>
          </a:xfrm>
        </p:spPr>
      </p:pic>
      <p:sp>
        <p:nvSpPr>
          <p:cNvPr id="3" name="TextBox 2">
            <a:extLst>
              <a:ext uri="{FF2B5EF4-FFF2-40B4-BE49-F238E27FC236}">
                <a16:creationId xmlns:a16="http://schemas.microsoft.com/office/drawing/2014/main" id="{D58E2282-5766-4018-2462-DD3EC569DF3D}"/>
              </a:ext>
            </a:extLst>
          </p:cNvPr>
          <p:cNvSpPr txBox="1"/>
          <p:nvPr/>
        </p:nvSpPr>
        <p:spPr>
          <a:xfrm>
            <a:off x="8610600" y="2770547"/>
            <a:ext cx="2686443" cy="2677656"/>
          </a:xfrm>
          <a:prstGeom prst="rect">
            <a:avLst/>
          </a:prstGeom>
          <a:noFill/>
        </p:spPr>
        <p:txBody>
          <a:bodyPr wrap="square" rtlCol="0">
            <a:spAutoFit/>
          </a:bodyPr>
          <a:lstStyle/>
          <a:p>
            <a:r>
              <a:rPr lang="en-US" sz="1400" dirty="0">
                <a:latin typeface="Palatino Linotype" panose="02040502050505030304" pitchFamily="18" charset="0"/>
              </a:rPr>
              <a:t>While wage growth and disposable income are more consistent with lower inflation, the nest eggs built by consumers in the Covid lockdowns still provide room for services to continue to run hot.</a:t>
            </a:r>
          </a:p>
          <a:p>
            <a:endParaRPr lang="en-US" sz="1400" dirty="0">
              <a:latin typeface="Palatino Linotype" panose="02040502050505030304" pitchFamily="18" charset="0"/>
            </a:endParaRPr>
          </a:p>
          <a:p>
            <a:r>
              <a:rPr lang="en-US" sz="1400" dirty="0">
                <a:latin typeface="Palatino Linotype" panose="02040502050505030304" pitchFamily="18" charset="0"/>
              </a:rPr>
              <a:t>With that said, wages and income do point to lower inflation.</a:t>
            </a:r>
          </a:p>
        </p:txBody>
      </p:sp>
    </p:spTree>
    <p:extLst>
      <p:ext uri="{BB962C8B-B14F-4D97-AF65-F5344CB8AC3E}">
        <p14:creationId xmlns:p14="http://schemas.microsoft.com/office/powerpoint/2010/main" val="49980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Strong dollar continues to be disinflationary</a:t>
            </a:r>
          </a:p>
        </p:txBody>
      </p:sp>
      <p:sp>
        <p:nvSpPr>
          <p:cNvPr id="8" name="Slide Number Placeholder 7"/>
          <p:cNvSpPr>
            <a:spLocks noGrp="1"/>
          </p:cNvSpPr>
          <p:nvPr>
            <p:ph type="sldNum" sz="quarter" idx="12"/>
          </p:nvPr>
        </p:nvSpPr>
        <p:spPr/>
        <p:txBody>
          <a:bodyPr/>
          <a:lstStyle/>
          <a:p>
            <a:fld id="{9FF01B69-8362-4670-92F1-6714EC71AC29}" type="slidenum">
              <a:rPr lang="en-US" smtClean="0"/>
              <a:t>14</a:t>
            </a:fld>
            <a:endParaRPr lang="en-US" dirty="0"/>
          </a:p>
        </p:txBody>
      </p:sp>
      <p:pic>
        <p:nvPicPr>
          <p:cNvPr id="6" name="Content Placeholder 5">
            <a:extLst>
              <a:ext uri="{FF2B5EF4-FFF2-40B4-BE49-F238E27FC236}">
                <a16:creationId xmlns:a16="http://schemas.microsoft.com/office/drawing/2014/main" id="{9CDE26A1-EA23-6797-87C8-DB792F4DBD26}"/>
              </a:ext>
            </a:extLst>
          </p:cNvPr>
          <p:cNvPicPr>
            <a:picLocks noGrp="1" noChangeAspect="1"/>
          </p:cNvPicPr>
          <p:nvPr>
            <p:ph idx="1"/>
          </p:nvPr>
        </p:nvPicPr>
        <p:blipFill>
          <a:blip r:embed="rId2"/>
          <a:stretch>
            <a:fillRect/>
          </a:stretch>
        </p:blipFill>
        <p:spPr>
          <a:xfrm>
            <a:off x="942337" y="1871662"/>
            <a:ext cx="6884504" cy="4667250"/>
          </a:xfrm>
        </p:spPr>
      </p:pic>
      <p:sp>
        <p:nvSpPr>
          <p:cNvPr id="3" name="TextBox 2">
            <a:extLst>
              <a:ext uri="{FF2B5EF4-FFF2-40B4-BE49-F238E27FC236}">
                <a16:creationId xmlns:a16="http://schemas.microsoft.com/office/drawing/2014/main" id="{B9FBA6AC-3599-1645-9309-7F48565DFDBC}"/>
              </a:ext>
            </a:extLst>
          </p:cNvPr>
          <p:cNvSpPr txBox="1"/>
          <p:nvPr/>
        </p:nvSpPr>
        <p:spPr>
          <a:xfrm>
            <a:off x="8001000" y="3256005"/>
            <a:ext cx="3734851" cy="738664"/>
          </a:xfrm>
          <a:prstGeom prst="rect">
            <a:avLst/>
          </a:prstGeom>
          <a:noFill/>
        </p:spPr>
        <p:txBody>
          <a:bodyPr wrap="square" rtlCol="0">
            <a:spAutoFit/>
          </a:bodyPr>
          <a:lstStyle/>
          <a:p>
            <a:r>
              <a:rPr lang="en-US" sz="1400" dirty="0">
                <a:latin typeface="Palatino Linotype" panose="02040502050505030304" pitchFamily="18" charset="0"/>
              </a:rPr>
              <a:t>A strong dollar is consistent with falling inflation.  In short, we are exporting inflation to the rest of the world.</a:t>
            </a:r>
          </a:p>
        </p:txBody>
      </p:sp>
    </p:spTree>
    <p:extLst>
      <p:ext uri="{BB962C8B-B14F-4D97-AF65-F5344CB8AC3E}">
        <p14:creationId xmlns:p14="http://schemas.microsoft.com/office/powerpoint/2010/main" val="957635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Global supply chain pressures falling, suggesting CPI will follow</a:t>
            </a:r>
          </a:p>
        </p:txBody>
      </p:sp>
      <p:sp>
        <p:nvSpPr>
          <p:cNvPr id="8" name="Slide Number Placeholder 7"/>
          <p:cNvSpPr>
            <a:spLocks noGrp="1"/>
          </p:cNvSpPr>
          <p:nvPr>
            <p:ph type="sldNum" sz="quarter" idx="12"/>
          </p:nvPr>
        </p:nvSpPr>
        <p:spPr/>
        <p:txBody>
          <a:bodyPr/>
          <a:lstStyle/>
          <a:p>
            <a:fld id="{9FF01B69-8362-4670-92F1-6714EC71AC29}" type="slidenum">
              <a:rPr lang="en-US" smtClean="0"/>
              <a:t>15</a:t>
            </a:fld>
            <a:endParaRPr lang="en-US" dirty="0"/>
          </a:p>
        </p:txBody>
      </p:sp>
      <p:pic>
        <p:nvPicPr>
          <p:cNvPr id="7" name="Content Placeholder 6">
            <a:extLst>
              <a:ext uri="{FF2B5EF4-FFF2-40B4-BE49-F238E27FC236}">
                <a16:creationId xmlns:a16="http://schemas.microsoft.com/office/drawing/2014/main" id="{8DEA7EE5-BE6C-374C-6574-428FAE4FA130}"/>
              </a:ext>
            </a:extLst>
          </p:cNvPr>
          <p:cNvPicPr>
            <a:picLocks noGrp="1" noChangeAspect="1"/>
          </p:cNvPicPr>
          <p:nvPr>
            <p:ph idx="1"/>
          </p:nvPr>
        </p:nvPicPr>
        <p:blipFill>
          <a:blip r:embed="rId2"/>
          <a:stretch>
            <a:fillRect/>
          </a:stretch>
        </p:blipFill>
        <p:spPr>
          <a:xfrm>
            <a:off x="903890" y="1920218"/>
            <a:ext cx="6407425" cy="4667250"/>
          </a:xfrm>
        </p:spPr>
      </p:pic>
      <p:sp>
        <p:nvSpPr>
          <p:cNvPr id="3" name="TextBox 2">
            <a:extLst>
              <a:ext uri="{FF2B5EF4-FFF2-40B4-BE49-F238E27FC236}">
                <a16:creationId xmlns:a16="http://schemas.microsoft.com/office/drawing/2014/main" id="{13B2A093-2711-E1DE-0356-98CE180EEEBC}"/>
              </a:ext>
            </a:extLst>
          </p:cNvPr>
          <p:cNvSpPr txBox="1"/>
          <p:nvPr/>
        </p:nvSpPr>
        <p:spPr>
          <a:xfrm>
            <a:off x="7870147" y="2907161"/>
            <a:ext cx="3764806" cy="1200329"/>
          </a:xfrm>
          <a:prstGeom prst="rect">
            <a:avLst/>
          </a:prstGeom>
          <a:noFill/>
        </p:spPr>
        <p:txBody>
          <a:bodyPr wrap="square" rtlCol="0">
            <a:spAutoFit/>
          </a:bodyPr>
          <a:lstStyle/>
          <a:p>
            <a:r>
              <a:rPr lang="en-US" dirty="0">
                <a:latin typeface="Palatino Linotype" panose="02040502050505030304" pitchFamily="18" charset="0"/>
              </a:rPr>
              <a:t>Global supply chain pressures are falling sharply, especially supplier delivery times, trucking and shipping rates, as well as fuel.</a:t>
            </a:r>
          </a:p>
        </p:txBody>
      </p:sp>
    </p:spTree>
    <p:extLst>
      <p:ext uri="{BB962C8B-B14F-4D97-AF65-F5344CB8AC3E}">
        <p14:creationId xmlns:p14="http://schemas.microsoft.com/office/powerpoint/2010/main" val="108342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Global supply chain –Supplier Delivery Times and New Orders</a:t>
            </a:r>
          </a:p>
        </p:txBody>
      </p:sp>
      <p:sp>
        <p:nvSpPr>
          <p:cNvPr id="8" name="Slide Number Placeholder 7"/>
          <p:cNvSpPr>
            <a:spLocks noGrp="1"/>
          </p:cNvSpPr>
          <p:nvPr>
            <p:ph type="sldNum" sz="quarter" idx="12"/>
          </p:nvPr>
        </p:nvSpPr>
        <p:spPr/>
        <p:txBody>
          <a:bodyPr/>
          <a:lstStyle/>
          <a:p>
            <a:fld id="{9FF01B69-8362-4670-92F1-6714EC71AC29}" type="slidenum">
              <a:rPr lang="en-US" smtClean="0"/>
              <a:t>16</a:t>
            </a:fld>
            <a:endParaRPr lang="en-US" dirty="0"/>
          </a:p>
        </p:txBody>
      </p:sp>
      <p:graphicFrame>
        <p:nvGraphicFramePr>
          <p:cNvPr id="6" name="Chart 5">
            <a:extLst>
              <a:ext uri="{FF2B5EF4-FFF2-40B4-BE49-F238E27FC236}">
                <a16:creationId xmlns:a16="http://schemas.microsoft.com/office/drawing/2014/main" id="{8455D738-FF8A-A9B1-147D-C052FEC17612}"/>
              </a:ext>
            </a:extLst>
          </p:cNvPr>
          <p:cNvGraphicFramePr>
            <a:graphicFrameLocks/>
          </p:cNvGraphicFramePr>
          <p:nvPr>
            <p:extLst>
              <p:ext uri="{D42A27DB-BD31-4B8C-83A1-F6EECF244321}">
                <p14:modId xmlns:p14="http://schemas.microsoft.com/office/powerpoint/2010/main" val="2595489613"/>
              </p:ext>
            </p:extLst>
          </p:nvPr>
        </p:nvGraphicFramePr>
        <p:xfrm>
          <a:off x="601283" y="2724726"/>
          <a:ext cx="5358871" cy="35798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D8CDA787-9871-FCD5-B0F5-1BF5B4BC8D7F}"/>
              </a:ext>
            </a:extLst>
          </p:cNvPr>
          <p:cNvGraphicFramePr>
            <a:graphicFrameLocks/>
          </p:cNvGraphicFramePr>
          <p:nvPr>
            <p:extLst>
              <p:ext uri="{D42A27DB-BD31-4B8C-83A1-F6EECF244321}">
                <p14:modId xmlns:p14="http://schemas.microsoft.com/office/powerpoint/2010/main" val="1244305345"/>
              </p:ext>
            </p:extLst>
          </p:nvPr>
        </p:nvGraphicFramePr>
        <p:xfrm>
          <a:off x="6095998" y="2724725"/>
          <a:ext cx="5358871" cy="357981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2C5CE1C5-0CE4-B4EA-3160-A07B394248EA}"/>
              </a:ext>
            </a:extLst>
          </p:cNvPr>
          <p:cNvSpPr txBox="1">
            <a:spLocks/>
          </p:cNvSpPr>
          <p:nvPr/>
        </p:nvSpPr>
        <p:spPr>
          <a:xfrm>
            <a:off x="601283" y="6351465"/>
            <a:ext cx="10960066" cy="138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olly Rounded" panose="00000500000000000000" pitchFamily="50" charset="0"/>
                <a:ea typeface="+mn-ea"/>
                <a:cs typeface="+mn-cs"/>
              </a:defRPr>
            </a:lvl1pPr>
            <a:lvl2pPr marL="576263" indent="-227013" algn="l" defTabSz="914400" rtl="0" eaLnBrk="1" latinLnBrk="0" hangingPunct="1">
              <a:lnSpc>
                <a:spcPct val="90000"/>
              </a:lnSpc>
              <a:spcBef>
                <a:spcPts val="500"/>
              </a:spcBef>
              <a:buFont typeface="Arial" panose="020B0604020202020204" pitchFamily="34" charset="0"/>
              <a:buChar char="•"/>
              <a:tabLst>
                <a:tab pos="347663" algn="l"/>
              </a:tabLst>
              <a:defRPr sz="2400" b="0" kern="1200">
                <a:solidFill>
                  <a:schemeClr val="tx1"/>
                </a:solidFill>
                <a:latin typeface="Polly Rounded" panose="00000500000000000000" pitchFamily="50" charset="0"/>
                <a:ea typeface="+mn-ea"/>
                <a:cs typeface="Helvetica" panose="020B0604020202020204" pitchFamily="34" charset="0"/>
              </a:defRPr>
            </a:lvl2pPr>
            <a:lvl3pPr marL="9144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Polly Rounded" panose="00000500000000000000" pitchFamily="50" charset="0"/>
                <a:ea typeface="+mn-ea"/>
                <a:cs typeface="Helvetica" panose="020B0604020202020204" pitchFamily="34" charset="0"/>
              </a:defRPr>
            </a:lvl3pPr>
            <a:lvl4pPr marL="1262063"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Polly Rounded" panose="00000500000000000000" pitchFamily="50" charset="0"/>
                <a:ea typeface="+mn-ea"/>
                <a:cs typeface="Helvetica" panose="020B0604020202020204" pitchFamily="34" charset="0"/>
              </a:defRPr>
            </a:lvl4pPr>
            <a:lvl5pPr marL="1600200" indent="-228600" algn="l" defTabSz="914400" rtl="0" eaLnBrk="1" latinLnBrk="0" hangingPunct="1">
              <a:lnSpc>
                <a:spcPct val="90000"/>
              </a:lnSpc>
              <a:spcBef>
                <a:spcPts val="500"/>
              </a:spcBef>
              <a:buFont typeface="Arial" panose="020B0604020202020204" pitchFamily="34" charset="0"/>
              <a:buChar char="•"/>
              <a:tabLst>
                <a:tab pos="1490663" algn="l"/>
              </a:tabLst>
              <a:defRPr sz="1800" b="0" kern="1200">
                <a:solidFill>
                  <a:schemeClr val="tx1"/>
                </a:solidFill>
                <a:latin typeface="Polly Rounded" panose="00000500000000000000" pitchFamily="50"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b="0" i="1" dirty="0">
                <a:latin typeface="Polly Rounded Light" panose="00000400000000000000" pitchFamily="50" charset="0"/>
              </a:rPr>
              <a:t>Source: ISM Manufacturing PMIs from 01/01/2013 to 08/31/2022</a:t>
            </a:r>
          </a:p>
        </p:txBody>
      </p:sp>
      <p:sp>
        <p:nvSpPr>
          <p:cNvPr id="12" name="TextBox 11">
            <a:extLst>
              <a:ext uri="{FF2B5EF4-FFF2-40B4-BE49-F238E27FC236}">
                <a16:creationId xmlns:a16="http://schemas.microsoft.com/office/drawing/2014/main" id="{320655C2-DD60-A7B4-BF43-04891A13FF29}"/>
              </a:ext>
            </a:extLst>
          </p:cNvPr>
          <p:cNvSpPr txBox="1"/>
          <p:nvPr/>
        </p:nvSpPr>
        <p:spPr>
          <a:xfrm>
            <a:off x="838200" y="2032686"/>
            <a:ext cx="5037438" cy="523220"/>
          </a:xfrm>
          <a:prstGeom prst="rect">
            <a:avLst/>
          </a:prstGeom>
          <a:noFill/>
        </p:spPr>
        <p:txBody>
          <a:bodyPr wrap="square" rtlCol="0">
            <a:spAutoFit/>
          </a:bodyPr>
          <a:lstStyle/>
          <a:p>
            <a:r>
              <a:rPr lang="en-US" sz="1400" dirty="0">
                <a:latin typeface="Palatino Linotype" panose="02040502050505030304" pitchFamily="18" charset="0"/>
              </a:rPr>
              <a:t>Although delivery times are still elevated, supply chain issues have eased substantially</a:t>
            </a:r>
          </a:p>
        </p:txBody>
      </p:sp>
      <p:sp>
        <p:nvSpPr>
          <p:cNvPr id="13" name="TextBox 12">
            <a:extLst>
              <a:ext uri="{FF2B5EF4-FFF2-40B4-BE49-F238E27FC236}">
                <a16:creationId xmlns:a16="http://schemas.microsoft.com/office/drawing/2014/main" id="{0718E38B-A49A-AF99-6F7F-19E00E0EB45C}"/>
              </a:ext>
            </a:extLst>
          </p:cNvPr>
          <p:cNvSpPr txBox="1"/>
          <p:nvPr/>
        </p:nvSpPr>
        <p:spPr>
          <a:xfrm>
            <a:off x="6430413" y="2032686"/>
            <a:ext cx="5286519" cy="523220"/>
          </a:xfrm>
          <a:prstGeom prst="rect">
            <a:avLst/>
          </a:prstGeom>
          <a:noFill/>
        </p:spPr>
        <p:txBody>
          <a:bodyPr wrap="square" rtlCol="0">
            <a:spAutoFit/>
          </a:bodyPr>
          <a:lstStyle/>
          <a:p>
            <a:r>
              <a:rPr lang="en-US" sz="1400" dirty="0">
                <a:latin typeface="Palatino Linotype" panose="02040502050505030304" pitchFamily="18" charset="0"/>
              </a:rPr>
              <a:t>Rising inventories are now outweighing new orders which points to downward pressure on prices</a:t>
            </a:r>
          </a:p>
        </p:txBody>
      </p:sp>
    </p:spTree>
    <p:extLst>
      <p:ext uri="{BB962C8B-B14F-4D97-AF65-F5344CB8AC3E}">
        <p14:creationId xmlns:p14="http://schemas.microsoft.com/office/powerpoint/2010/main" val="34118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Core commodity inflation continues to fall from peak in February</a:t>
            </a:r>
          </a:p>
        </p:txBody>
      </p:sp>
      <p:sp>
        <p:nvSpPr>
          <p:cNvPr id="8" name="Slide Number Placeholder 7"/>
          <p:cNvSpPr>
            <a:spLocks noGrp="1"/>
          </p:cNvSpPr>
          <p:nvPr>
            <p:ph type="sldNum" sz="quarter" idx="12"/>
          </p:nvPr>
        </p:nvSpPr>
        <p:spPr/>
        <p:txBody>
          <a:bodyPr/>
          <a:lstStyle/>
          <a:p>
            <a:fld id="{9FF01B69-8362-4670-92F1-6714EC71AC29}" type="slidenum">
              <a:rPr lang="en-US" smtClean="0"/>
              <a:t>17</a:t>
            </a:fld>
            <a:endParaRPr lang="en-US" dirty="0"/>
          </a:p>
        </p:txBody>
      </p:sp>
      <p:pic>
        <p:nvPicPr>
          <p:cNvPr id="6" name="Content Placeholder 5">
            <a:extLst>
              <a:ext uri="{FF2B5EF4-FFF2-40B4-BE49-F238E27FC236}">
                <a16:creationId xmlns:a16="http://schemas.microsoft.com/office/drawing/2014/main" id="{EB6AE58D-9D0D-6ACC-A4ED-2CD037365B93}"/>
              </a:ext>
            </a:extLst>
          </p:cNvPr>
          <p:cNvPicPr>
            <a:picLocks noGrp="1" noChangeAspect="1"/>
          </p:cNvPicPr>
          <p:nvPr>
            <p:ph idx="1"/>
          </p:nvPr>
        </p:nvPicPr>
        <p:blipFill>
          <a:blip r:embed="rId2"/>
          <a:stretch>
            <a:fillRect/>
          </a:stretch>
        </p:blipFill>
        <p:spPr>
          <a:xfrm>
            <a:off x="656878" y="1868872"/>
            <a:ext cx="6698973" cy="4727575"/>
          </a:xfrm>
        </p:spPr>
      </p:pic>
      <p:sp>
        <p:nvSpPr>
          <p:cNvPr id="3" name="TextBox 2">
            <a:extLst>
              <a:ext uri="{FF2B5EF4-FFF2-40B4-BE49-F238E27FC236}">
                <a16:creationId xmlns:a16="http://schemas.microsoft.com/office/drawing/2014/main" id="{E331489B-CF95-E7B0-D16A-ED06169A8585}"/>
              </a:ext>
            </a:extLst>
          </p:cNvPr>
          <p:cNvSpPr txBox="1"/>
          <p:nvPr/>
        </p:nvSpPr>
        <p:spPr>
          <a:xfrm>
            <a:off x="7852719" y="3750276"/>
            <a:ext cx="4129713" cy="738664"/>
          </a:xfrm>
          <a:prstGeom prst="rect">
            <a:avLst/>
          </a:prstGeom>
          <a:noFill/>
        </p:spPr>
        <p:txBody>
          <a:bodyPr wrap="square" rtlCol="0">
            <a:spAutoFit/>
          </a:bodyPr>
          <a:lstStyle/>
          <a:p>
            <a:r>
              <a:rPr lang="en-US" sz="1400" dirty="0">
                <a:latin typeface="Palatino Linotype" panose="02040502050505030304" pitchFamily="18" charset="0"/>
              </a:rPr>
              <a:t>The Commodity sell signal hit in June.  There has been a sharp drop indicating lower inflation on the horizon.  </a:t>
            </a:r>
          </a:p>
        </p:txBody>
      </p:sp>
    </p:spTree>
    <p:extLst>
      <p:ext uri="{BB962C8B-B14F-4D97-AF65-F5344CB8AC3E}">
        <p14:creationId xmlns:p14="http://schemas.microsoft.com/office/powerpoint/2010/main" val="146292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Core PCE also continues to decline from Feb. peak</a:t>
            </a:r>
          </a:p>
        </p:txBody>
      </p:sp>
      <p:sp>
        <p:nvSpPr>
          <p:cNvPr id="8" name="Slide Number Placeholder 7"/>
          <p:cNvSpPr>
            <a:spLocks noGrp="1"/>
          </p:cNvSpPr>
          <p:nvPr>
            <p:ph type="sldNum" sz="quarter" idx="12"/>
          </p:nvPr>
        </p:nvSpPr>
        <p:spPr/>
        <p:txBody>
          <a:bodyPr/>
          <a:lstStyle/>
          <a:p>
            <a:fld id="{9FF01B69-8362-4670-92F1-6714EC71AC29}" type="slidenum">
              <a:rPr lang="en-US" smtClean="0"/>
              <a:t>18</a:t>
            </a:fld>
            <a:endParaRPr lang="en-US" dirty="0"/>
          </a:p>
        </p:txBody>
      </p:sp>
      <p:pic>
        <p:nvPicPr>
          <p:cNvPr id="7" name="Content Placeholder 6">
            <a:extLst>
              <a:ext uri="{FF2B5EF4-FFF2-40B4-BE49-F238E27FC236}">
                <a16:creationId xmlns:a16="http://schemas.microsoft.com/office/drawing/2014/main" id="{860A4DC7-54F7-603A-9862-E441174A7C55}"/>
              </a:ext>
            </a:extLst>
          </p:cNvPr>
          <p:cNvPicPr>
            <a:picLocks noGrp="1" noChangeAspect="1"/>
          </p:cNvPicPr>
          <p:nvPr>
            <p:ph idx="1"/>
          </p:nvPr>
        </p:nvPicPr>
        <p:blipFill>
          <a:blip r:embed="rId2"/>
          <a:stretch>
            <a:fillRect/>
          </a:stretch>
        </p:blipFill>
        <p:spPr>
          <a:xfrm>
            <a:off x="1504122" y="1962150"/>
            <a:ext cx="6347791" cy="4530725"/>
          </a:xfrm>
        </p:spPr>
      </p:pic>
      <p:sp>
        <p:nvSpPr>
          <p:cNvPr id="9" name="TextBox 8">
            <a:extLst>
              <a:ext uri="{FF2B5EF4-FFF2-40B4-BE49-F238E27FC236}">
                <a16:creationId xmlns:a16="http://schemas.microsoft.com/office/drawing/2014/main" id="{EC15D429-3C3B-D206-F67E-FD263ECC1D01}"/>
              </a:ext>
            </a:extLst>
          </p:cNvPr>
          <p:cNvSpPr txBox="1"/>
          <p:nvPr/>
        </p:nvSpPr>
        <p:spPr>
          <a:xfrm>
            <a:off x="8222975" y="2760123"/>
            <a:ext cx="3207026" cy="954107"/>
          </a:xfrm>
          <a:prstGeom prst="rect">
            <a:avLst/>
          </a:prstGeom>
          <a:noFill/>
        </p:spPr>
        <p:txBody>
          <a:bodyPr wrap="square" rtlCol="0">
            <a:spAutoFit/>
          </a:bodyPr>
          <a:lstStyle/>
          <a:p>
            <a:r>
              <a:rPr lang="en-US" sz="1400" dirty="0">
                <a:latin typeface="Palatino Linotype" panose="02040502050505030304" pitchFamily="18" charset="0"/>
              </a:rPr>
              <a:t>While core services inflation is still rising and rents are a concern, overall core PCE inflation peaked back in February.</a:t>
            </a:r>
          </a:p>
        </p:txBody>
      </p:sp>
    </p:spTree>
    <p:extLst>
      <p:ext uri="{BB962C8B-B14F-4D97-AF65-F5344CB8AC3E}">
        <p14:creationId xmlns:p14="http://schemas.microsoft.com/office/powerpoint/2010/main" val="143324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7" y="365125"/>
            <a:ext cx="11009243" cy="1325563"/>
          </a:xfrm>
        </p:spPr>
        <p:txBody>
          <a:bodyPr>
            <a:normAutofit/>
          </a:bodyPr>
          <a:lstStyle/>
          <a:p>
            <a:r>
              <a:rPr lang="en-US" sz="2800" dirty="0"/>
              <a:t>Average of PMI and NMI suggest inflation should continue falling</a:t>
            </a:r>
          </a:p>
        </p:txBody>
      </p:sp>
      <p:sp>
        <p:nvSpPr>
          <p:cNvPr id="8" name="Slide Number Placeholder 7"/>
          <p:cNvSpPr>
            <a:spLocks noGrp="1"/>
          </p:cNvSpPr>
          <p:nvPr>
            <p:ph type="sldNum" sz="quarter" idx="12"/>
          </p:nvPr>
        </p:nvSpPr>
        <p:spPr/>
        <p:txBody>
          <a:bodyPr/>
          <a:lstStyle/>
          <a:p>
            <a:fld id="{9FF01B69-8362-4670-92F1-6714EC71AC29}" type="slidenum">
              <a:rPr lang="en-US" smtClean="0"/>
              <a:t>19</a:t>
            </a:fld>
            <a:endParaRPr lang="en-US" dirty="0"/>
          </a:p>
        </p:txBody>
      </p:sp>
      <p:pic>
        <p:nvPicPr>
          <p:cNvPr id="6" name="Content Placeholder 5">
            <a:extLst>
              <a:ext uri="{FF2B5EF4-FFF2-40B4-BE49-F238E27FC236}">
                <a16:creationId xmlns:a16="http://schemas.microsoft.com/office/drawing/2014/main" id="{797E94FD-2EA9-A7BB-F3FF-5A79A17C0B34}"/>
              </a:ext>
            </a:extLst>
          </p:cNvPr>
          <p:cNvPicPr>
            <a:picLocks noGrp="1" noChangeAspect="1"/>
          </p:cNvPicPr>
          <p:nvPr>
            <p:ph idx="1"/>
          </p:nvPr>
        </p:nvPicPr>
        <p:blipFill>
          <a:blip r:embed="rId2"/>
          <a:stretch>
            <a:fillRect/>
          </a:stretch>
        </p:blipFill>
        <p:spPr>
          <a:xfrm>
            <a:off x="1709530" y="1871662"/>
            <a:ext cx="6341166" cy="4667250"/>
          </a:xfrm>
        </p:spPr>
      </p:pic>
      <p:sp>
        <p:nvSpPr>
          <p:cNvPr id="11" name="TextBox 10">
            <a:extLst>
              <a:ext uri="{FF2B5EF4-FFF2-40B4-BE49-F238E27FC236}">
                <a16:creationId xmlns:a16="http://schemas.microsoft.com/office/drawing/2014/main" id="{A6441034-393D-BAEF-77A8-8C1C235DEDE5}"/>
              </a:ext>
            </a:extLst>
          </p:cNvPr>
          <p:cNvSpPr txBox="1"/>
          <p:nvPr/>
        </p:nvSpPr>
        <p:spPr>
          <a:xfrm>
            <a:off x="8511209" y="3429000"/>
            <a:ext cx="2941982" cy="1631216"/>
          </a:xfrm>
          <a:prstGeom prst="rect">
            <a:avLst/>
          </a:prstGeom>
          <a:noFill/>
        </p:spPr>
        <p:txBody>
          <a:bodyPr wrap="square" rtlCol="0">
            <a:spAutoFit/>
          </a:bodyPr>
          <a:lstStyle/>
          <a:p>
            <a:r>
              <a:rPr lang="en-US" sz="1400" dirty="0">
                <a:latin typeface="Palatino Linotype" panose="02040502050505030304" pitchFamily="18" charset="0"/>
              </a:rPr>
              <a:t>While the average of the ISM indices is above the neutral 50 level for now (the S&amp;P rival indices are slightly negative), in terms of inflation, they lead </a:t>
            </a:r>
            <a:r>
              <a:rPr lang="en-US" sz="1600" dirty="0">
                <a:latin typeface="Palatino Linotype" panose="02040502050505030304" pitchFamily="18" charset="0"/>
              </a:rPr>
              <a:t>typically</a:t>
            </a:r>
            <a:r>
              <a:rPr lang="en-US" sz="1400" dirty="0">
                <a:latin typeface="Palatino Linotype" panose="02040502050505030304" pitchFamily="18" charset="0"/>
              </a:rPr>
              <a:t> by six months suggesting inflation should fall.</a:t>
            </a:r>
          </a:p>
        </p:txBody>
      </p:sp>
    </p:spTree>
    <p:extLst>
      <p:ext uri="{BB962C8B-B14F-4D97-AF65-F5344CB8AC3E}">
        <p14:creationId xmlns:p14="http://schemas.microsoft.com/office/powerpoint/2010/main" val="422908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a:t>
            </a:r>
          </a:p>
        </p:txBody>
      </p:sp>
      <p:sp>
        <p:nvSpPr>
          <p:cNvPr id="3" name="Content Placeholder 2"/>
          <p:cNvSpPr>
            <a:spLocks noGrp="1"/>
          </p:cNvSpPr>
          <p:nvPr>
            <p:ph idx="1"/>
          </p:nvPr>
        </p:nvSpPr>
        <p:spPr>
          <a:xfrm>
            <a:off x="703385" y="2110154"/>
            <a:ext cx="10930597" cy="3784209"/>
          </a:xfrm>
        </p:spPr>
        <p:txBody>
          <a:bodyPr>
            <a:normAutofit/>
          </a:bodyPr>
          <a:lstStyle/>
          <a:p>
            <a:pPr>
              <a:lnSpc>
                <a:spcPct val="150000"/>
              </a:lnSpc>
              <a:buFont typeface="Wingdings" panose="05000000000000000000" pitchFamily="2" charset="2"/>
              <a:buChar char="§"/>
            </a:pPr>
            <a:r>
              <a:rPr lang="en-US" sz="2000" dirty="0">
                <a:cs typeface="Times New Roman" panose="02020603050405020304" pitchFamily="18" charset="0"/>
              </a:rPr>
              <a:t>The Great Monetary Experiment (GME) – How did we get here?</a:t>
            </a:r>
          </a:p>
          <a:p>
            <a:pPr>
              <a:lnSpc>
                <a:spcPct val="150000"/>
              </a:lnSpc>
              <a:buFont typeface="Wingdings" panose="05000000000000000000" pitchFamily="2" charset="2"/>
              <a:buChar char="§"/>
            </a:pPr>
            <a:r>
              <a:rPr lang="en-US" sz="2000" dirty="0">
                <a:cs typeface="Times New Roman" panose="02020603050405020304" pitchFamily="18" charset="0"/>
              </a:rPr>
              <a:t>Impact of GME</a:t>
            </a:r>
          </a:p>
          <a:p>
            <a:pPr>
              <a:lnSpc>
                <a:spcPct val="150000"/>
              </a:lnSpc>
              <a:buFont typeface="Wingdings" panose="05000000000000000000" pitchFamily="2" charset="2"/>
              <a:buChar char="§"/>
            </a:pPr>
            <a:r>
              <a:rPr lang="en-US" sz="2000" dirty="0">
                <a:cs typeface="Times New Roman" panose="02020603050405020304" pitchFamily="18" charset="0"/>
              </a:rPr>
              <a:t>When will inflation subside?</a:t>
            </a:r>
          </a:p>
          <a:p>
            <a:pPr>
              <a:lnSpc>
                <a:spcPct val="150000"/>
              </a:lnSpc>
              <a:buFont typeface="Wingdings" panose="05000000000000000000" pitchFamily="2" charset="2"/>
              <a:buChar char="§"/>
            </a:pPr>
            <a:r>
              <a:rPr lang="en-US" sz="2000" dirty="0">
                <a:cs typeface="Times New Roman" panose="02020603050405020304" pitchFamily="18" charset="0"/>
              </a:rPr>
              <a:t> Positioning considerations, given the economic and market environment.</a:t>
            </a:r>
          </a:p>
          <a:p>
            <a:pPr marL="0" indent="0">
              <a:buNone/>
            </a:pPr>
            <a:endParaRPr lang="en-US" sz="2000" dirty="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9FF01B69-8362-4670-92F1-6714EC71AC29}" type="slidenum">
              <a:rPr lang="en-US" smtClean="0"/>
              <a:t>2</a:t>
            </a:fld>
            <a:endParaRPr lang="en-US" dirty="0"/>
          </a:p>
        </p:txBody>
      </p:sp>
    </p:spTree>
    <p:extLst>
      <p:ext uri="{BB962C8B-B14F-4D97-AF65-F5344CB8AC3E}">
        <p14:creationId xmlns:p14="http://schemas.microsoft.com/office/powerpoint/2010/main" val="4154902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Less Liquidity = Less Inflation</a:t>
            </a:r>
          </a:p>
        </p:txBody>
      </p:sp>
      <p:pic>
        <p:nvPicPr>
          <p:cNvPr id="4" name="Content Placeholder 3">
            <a:extLst>
              <a:ext uri="{FF2B5EF4-FFF2-40B4-BE49-F238E27FC236}">
                <a16:creationId xmlns:a16="http://schemas.microsoft.com/office/drawing/2014/main" id="{E4853057-7ABB-A943-8890-CDD40270FD79}"/>
              </a:ext>
            </a:extLst>
          </p:cNvPr>
          <p:cNvPicPr>
            <a:picLocks noGrp="1" noChangeAspect="1"/>
          </p:cNvPicPr>
          <p:nvPr>
            <p:ph idx="1"/>
          </p:nvPr>
        </p:nvPicPr>
        <p:blipFill>
          <a:blip r:embed="rId2"/>
          <a:stretch>
            <a:fillRect/>
          </a:stretch>
        </p:blipFill>
        <p:spPr>
          <a:xfrm>
            <a:off x="838200" y="2017111"/>
            <a:ext cx="6948833" cy="4191621"/>
          </a:xfrm>
          <a:prstGeom prst="rect">
            <a:avLst/>
          </a:prstGeom>
        </p:spPr>
      </p:pic>
      <p:sp>
        <p:nvSpPr>
          <p:cNvPr id="8" name="Slide Number Placeholder 7"/>
          <p:cNvSpPr>
            <a:spLocks noGrp="1"/>
          </p:cNvSpPr>
          <p:nvPr>
            <p:ph type="sldNum" sz="quarter" idx="12"/>
          </p:nvPr>
        </p:nvSpPr>
        <p:spPr/>
        <p:txBody>
          <a:bodyPr/>
          <a:lstStyle/>
          <a:p>
            <a:fld id="{9FF01B69-8362-4670-92F1-6714EC71AC29}" type="slidenum">
              <a:rPr lang="en-US" smtClean="0"/>
              <a:t>20</a:t>
            </a:fld>
            <a:endParaRPr lang="en-US" dirty="0"/>
          </a:p>
        </p:txBody>
      </p:sp>
      <p:sp>
        <p:nvSpPr>
          <p:cNvPr id="3" name="TextBox 2">
            <a:extLst>
              <a:ext uri="{FF2B5EF4-FFF2-40B4-BE49-F238E27FC236}">
                <a16:creationId xmlns:a16="http://schemas.microsoft.com/office/drawing/2014/main" id="{3E7DF676-652E-5A71-0C3B-E1BB462BB3FD}"/>
              </a:ext>
            </a:extLst>
          </p:cNvPr>
          <p:cNvSpPr txBox="1"/>
          <p:nvPr/>
        </p:nvSpPr>
        <p:spPr>
          <a:xfrm>
            <a:off x="8390238" y="2718486"/>
            <a:ext cx="3181652" cy="1169551"/>
          </a:xfrm>
          <a:prstGeom prst="rect">
            <a:avLst/>
          </a:prstGeom>
          <a:noFill/>
        </p:spPr>
        <p:txBody>
          <a:bodyPr wrap="square" rtlCol="0">
            <a:spAutoFit/>
          </a:bodyPr>
          <a:lstStyle/>
          <a:p>
            <a:r>
              <a:rPr lang="en-US" sz="1400" dirty="0">
                <a:latin typeface="Palatino Linotype" panose="02040502050505030304" pitchFamily="18" charset="0"/>
              </a:rPr>
              <a:t>In short, monetary policy is about liquidity.  Rising rates and QT decrease liquidity.  Lower liquidity will reduce money supply and velocity, bringing down inflation.</a:t>
            </a:r>
          </a:p>
        </p:txBody>
      </p:sp>
    </p:spTree>
    <p:extLst>
      <p:ext uri="{BB962C8B-B14F-4D97-AF65-F5344CB8AC3E}">
        <p14:creationId xmlns:p14="http://schemas.microsoft.com/office/powerpoint/2010/main" val="75022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FF01B69-8362-4670-92F1-6714EC71AC29}" type="slidenum">
              <a:rPr lang="en-US" smtClean="0"/>
              <a:t>21</a:t>
            </a:fld>
            <a:endParaRPr lang="en-US" dirty="0"/>
          </a:p>
        </p:txBody>
      </p:sp>
      <p:graphicFrame>
        <p:nvGraphicFramePr>
          <p:cNvPr id="3" name="Chart 2">
            <a:extLst>
              <a:ext uri="{FF2B5EF4-FFF2-40B4-BE49-F238E27FC236}">
                <a16:creationId xmlns:a16="http://schemas.microsoft.com/office/drawing/2014/main" id="{A7B1B4AF-CE16-D607-BA39-29F344EB4248}"/>
              </a:ext>
            </a:extLst>
          </p:cNvPr>
          <p:cNvGraphicFramePr>
            <a:graphicFrameLocks/>
          </p:cNvGraphicFramePr>
          <p:nvPr>
            <p:extLst>
              <p:ext uri="{D42A27DB-BD31-4B8C-83A1-F6EECF244321}">
                <p14:modId xmlns:p14="http://schemas.microsoft.com/office/powerpoint/2010/main" val="1002146876"/>
              </p:ext>
            </p:extLst>
          </p:nvPr>
        </p:nvGraphicFramePr>
        <p:xfrm>
          <a:off x="1118016" y="2068169"/>
          <a:ext cx="9955967" cy="41596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9F9928C-1792-BB33-B1A2-6C0C42C789A7}"/>
              </a:ext>
            </a:extLst>
          </p:cNvPr>
          <p:cNvSpPr txBox="1"/>
          <p:nvPr/>
        </p:nvSpPr>
        <p:spPr>
          <a:xfrm>
            <a:off x="951470" y="6356350"/>
            <a:ext cx="2226892" cy="246221"/>
          </a:xfrm>
          <a:prstGeom prst="rect">
            <a:avLst/>
          </a:prstGeom>
          <a:noFill/>
        </p:spPr>
        <p:txBody>
          <a:bodyPr wrap="none" rtlCol="0">
            <a:spAutoFit/>
          </a:bodyPr>
          <a:lstStyle/>
          <a:p>
            <a:r>
              <a:rPr lang="en-US" sz="1000" dirty="0">
                <a:latin typeface="Palatino Linotype" panose="02040502050505030304" pitchFamily="18" charset="0"/>
              </a:rPr>
              <a:t>Source:  Bloomberg; 12/31-8/31/2022</a:t>
            </a:r>
          </a:p>
        </p:txBody>
      </p:sp>
      <p:sp>
        <p:nvSpPr>
          <p:cNvPr id="9" name="Title 3">
            <a:extLst>
              <a:ext uri="{FF2B5EF4-FFF2-40B4-BE49-F238E27FC236}">
                <a16:creationId xmlns:a16="http://schemas.microsoft.com/office/drawing/2014/main" id="{6857E9CE-3688-DABD-2FC1-FE1C935DFE4F}"/>
              </a:ext>
            </a:extLst>
          </p:cNvPr>
          <p:cNvSpPr txBox="1">
            <a:spLocks/>
          </p:cNvSpPr>
          <p:nvPr/>
        </p:nvSpPr>
        <p:spPr>
          <a:xfrm>
            <a:off x="384048" y="319689"/>
            <a:ext cx="10969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Palatino Linotype" panose="02040502050505030304" pitchFamily="18" charset="0"/>
                <a:ea typeface="+mj-ea"/>
                <a:cs typeface="+mj-cs"/>
              </a:defRPr>
            </a:lvl1pPr>
          </a:lstStyle>
          <a:p>
            <a:r>
              <a:rPr lang="en-GB" sz="2400" dirty="0"/>
              <a:t>Worsening economic momentum will drag on corporate earnings</a:t>
            </a:r>
            <a:endParaRPr lang="en-US" sz="2400" dirty="0"/>
          </a:p>
        </p:txBody>
      </p:sp>
    </p:spTree>
    <p:extLst>
      <p:ext uri="{BB962C8B-B14F-4D97-AF65-F5344CB8AC3E}">
        <p14:creationId xmlns:p14="http://schemas.microsoft.com/office/powerpoint/2010/main" val="160449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Global PMI’s headed lower</a:t>
            </a:r>
          </a:p>
        </p:txBody>
      </p:sp>
      <p:sp>
        <p:nvSpPr>
          <p:cNvPr id="8" name="Slide Number Placeholder 7"/>
          <p:cNvSpPr>
            <a:spLocks noGrp="1"/>
          </p:cNvSpPr>
          <p:nvPr>
            <p:ph type="sldNum" sz="quarter" idx="12"/>
          </p:nvPr>
        </p:nvSpPr>
        <p:spPr/>
        <p:txBody>
          <a:bodyPr/>
          <a:lstStyle/>
          <a:p>
            <a:fld id="{9FF01B69-8362-4670-92F1-6714EC71AC29}" type="slidenum">
              <a:rPr lang="en-US" smtClean="0"/>
              <a:t>22</a:t>
            </a:fld>
            <a:endParaRPr lang="en-US" dirty="0"/>
          </a:p>
        </p:txBody>
      </p:sp>
      <p:graphicFrame>
        <p:nvGraphicFramePr>
          <p:cNvPr id="3" name="Chart 2">
            <a:extLst>
              <a:ext uri="{FF2B5EF4-FFF2-40B4-BE49-F238E27FC236}">
                <a16:creationId xmlns:a16="http://schemas.microsoft.com/office/drawing/2014/main" id="{C624B13E-D30C-9B5B-E1F4-17D69F74417C}"/>
              </a:ext>
            </a:extLst>
          </p:cNvPr>
          <p:cNvGraphicFramePr>
            <a:graphicFrameLocks/>
          </p:cNvGraphicFramePr>
          <p:nvPr>
            <p:extLst>
              <p:ext uri="{D42A27DB-BD31-4B8C-83A1-F6EECF244321}">
                <p14:modId xmlns:p14="http://schemas.microsoft.com/office/powerpoint/2010/main" val="1077892477"/>
              </p:ext>
            </p:extLst>
          </p:nvPr>
        </p:nvGraphicFramePr>
        <p:xfrm>
          <a:off x="722240" y="1940012"/>
          <a:ext cx="10747519" cy="40530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830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FF01B69-8362-4670-92F1-6714EC71AC29}" type="slidenum">
              <a:rPr lang="en-US" smtClean="0"/>
              <a:t>23</a:t>
            </a:fld>
            <a:endParaRPr lang="en-US" dirty="0"/>
          </a:p>
        </p:txBody>
      </p:sp>
      <p:sp>
        <p:nvSpPr>
          <p:cNvPr id="3" name="Title 3">
            <a:extLst>
              <a:ext uri="{FF2B5EF4-FFF2-40B4-BE49-F238E27FC236}">
                <a16:creationId xmlns:a16="http://schemas.microsoft.com/office/drawing/2014/main" id="{08DDC29B-8F51-85DD-E912-98FC495CFC97}"/>
              </a:ext>
            </a:extLst>
          </p:cNvPr>
          <p:cNvSpPr>
            <a:spLocks noGrp="1"/>
          </p:cNvSpPr>
          <p:nvPr>
            <p:ph type="title"/>
          </p:nvPr>
        </p:nvSpPr>
        <p:spPr>
          <a:xfrm>
            <a:off x="838200" y="365125"/>
            <a:ext cx="10515600" cy="1325563"/>
          </a:xfrm>
        </p:spPr>
        <p:txBody>
          <a:bodyPr>
            <a:normAutofit/>
          </a:bodyPr>
          <a:lstStyle/>
          <a:p>
            <a:r>
              <a:rPr lang="en-GB" sz="2400" dirty="0"/>
              <a:t>And we expected global economic momentum to slow further</a:t>
            </a:r>
            <a:endParaRPr lang="en-US" sz="2400" dirty="0"/>
          </a:p>
        </p:txBody>
      </p:sp>
      <p:sp>
        <p:nvSpPr>
          <p:cNvPr id="5" name="Text Placeholder 3">
            <a:extLst>
              <a:ext uri="{FF2B5EF4-FFF2-40B4-BE49-F238E27FC236}">
                <a16:creationId xmlns:a16="http://schemas.microsoft.com/office/drawing/2014/main" id="{37DBAADD-9A62-7E71-E0CF-80230A5A0312}"/>
              </a:ext>
            </a:extLst>
          </p:cNvPr>
          <p:cNvSpPr txBox="1">
            <a:spLocks/>
          </p:cNvSpPr>
          <p:nvPr/>
        </p:nvSpPr>
        <p:spPr>
          <a:xfrm>
            <a:off x="7508683" y="2275796"/>
            <a:ext cx="3845117" cy="4140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Polly Rounded" panose="00000500000000000000" pitchFamily="50" charset="0"/>
                <a:ea typeface="+mn-ea"/>
                <a:cs typeface="+mn-cs"/>
              </a:defRPr>
            </a:lvl1pPr>
            <a:lvl2pPr marL="576263" indent="-227013" algn="l" defTabSz="914400" rtl="0" eaLnBrk="1" latinLnBrk="0" hangingPunct="1">
              <a:lnSpc>
                <a:spcPct val="90000"/>
              </a:lnSpc>
              <a:spcBef>
                <a:spcPts val="500"/>
              </a:spcBef>
              <a:buFont typeface="Arial" panose="020B0604020202020204" pitchFamily="34" charset="0"/>
              <a:buChar char="•"/>
              <a:tabLst>
                <a:tab pos="347663" algn="l"/>
              </a:tabLst>
              <a:defRPr sz="2400" b="0" kern="1200">
                <a:solidFill>
                  <a:schemeClr val="tx1"/>
                </a:solidFill>
                <a:latin typeface="Polly Rounded" panose="00000500000000000000" pitchFamily="50" charset="0"/>
                <a:ea typeface="+mn-ea"/>
                <a:cs typeface="Helvetica" panose="020B0604020202020204" pitchFamily="34" charset="0"/>
              </a:defRPr>
            </a:lvl2pPr>
            <a:lvl3pPr marL="9144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Polly Rounded" panose="00000500000000000000" pitchFamily="50" charset="0"/>
                <a:ea typeface="+mn-ea"/>
                <a:cs typeface="Helvetica" panose="020B0604020202020204" pitchFamily="34" charset="0"/>
              </a:defRPr>
            </a:lvl3pPr>
            <a:lvl4pPr marL="1262063"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Polly Rounded" panose="00000500000000000000" pitchFamily="50" charset="0"/>
                <a:ea typeface="+mn-ea"/>
                <a:cs typeface="Helvetica" panose="020B0604020202020204" pitchFamily="34" charset="0"/>
              </a:defRPr>
            </a:lvl4pPr>
            <a:lvl5pPr marL="1600200" indent="-228600" algn="l" defTabSz="914400" rtl="0" eaLnBrk="1" latinLnBrk="0" hangingPunct="1">
              <a:lnSpc>
                <a:spcPct val="90000"/>
              </a:lnSpc>
              <a:spcBef>
                <a:spcPts val="500"/>
              </a:spcBef>
              <a:buFont typeface="Arial" panose="020B0604020202020204" pitchFamily="34" charset="0"/>
              <a:buChar char="•"/>
              <a:tabLst>
                <a:tab pos="1490663" algn="l"/>
              </a:tabLst>
              <a:defRPr sz="1800" b="0" kern="1200">
                <a:solidFill>
                  <a:schemeClr val="tx1"/>
                </a:solidFill>
                <a:latin typeface="Polly Rounded" panose="00000500000000000000" pitchFamily="50"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1600" b="0" dirty="0">
                <a:latin typeface="Palatino Linotype" panose="02040502050505030304" pitchFamily="18" charset="0"/>
              </a:rPr>
              <a:t>Our PMI models use a series of factors, including the dollar, oil prices, DM and EM bond yields and short rates</a:t>
            </a:r>
          </a:p>
          <a:p>
            <a:endParaRPr lang="en-GB" sz="1600" b="0" dirty="0">
              <a:latin typeface="Palatino Linotype" panose="02040502050505030304" pitchFamily="18" charset="0"/>
            </a:endParaRPr>
          </a:p>
          <a:p>
            <a:pPr marL="285750" indent="-285750"/>
            <a:r>
              <a:rPr lang="en-GB" sz="1600" b="0" dirty="0">
                <a:latin typeface="Palatino Linotype" panose="02040502050505030304" pitchFamily="18" charset="0"/>
              </a:rPr>
              <a:t>The extent of tighter policy since from 2020/21 has already driven PMIs below 50 in many countries</a:t>
            </a:r>
          </a:p>
          <a:p>
            <a:pPr marL="285750" indent="-285750"/>
            <a:endParaRPr lang="en-GB" sz="1600" b="0" dirty="0">
              <a:latin typeface="Palatino Linotype" panose="02040502050505030304" pitchFamily="18" charset="0"/>
            </a:endParaRPr>
          </a:p>
          <a:p>
            <a:pPr marL="285750" indent="-285750"/>
            <a:r>
              <a:rPr lang="en-GB" sz="1600" b="0" dirty="0">
                <a:latin typeface="Palatino Linotype" panose="02040502050505030304" pitchFamily="18" charset="0"/>
              </a:rPr>
              <a:t>We’re expecting global PMIs to head below 45 by early next year</a:t>
            </a:r>
          </a:p>
          <a:p>
            <a:pPr marL="285750" indent="-285750"/>
            <a:endParaRPr lang="en-GB" sz="1600" b="0" dirty="0">
              <a:latin typeface="Palatino Linotype" panose="02040502050505030304" pitchFamily="18" charset="0"/>
            </a:endParaRPr>
          </a:p>
          <a:p>
            <a:endParaRPr lang="en-GB" sz="1600" b="0" dirty="0">
              <a:latin typeface="Palatino Linotype" panose="02040502050505030304" pitchFamily="18" charset="0"/>
            </a:endParaRPr>
          </a:p>
        </p:txBody>
      </p:sp>
      <p:graphicFrame>
        <p:nvGraphicFramePr>
          <p:cNvPr id="6" name="Chart 5">
            <a:extLst>
              <a:ext uri="{FF2B5EF4-FFF2-40B4-BE49-F238E27FC236}">
                <a16:creationId xmlns:a16="http://schemas.microsoft.com/office/drawing/2014/main" id="{CD621895-3AD8-A3FF-6707-E7C51E590FFF}"/>
              </a:ext>
            </a:extLst>
          </p:cNvPr>
          <p:cNvGraphicFramePr>
            <a:graphicFrameLocks/>
          </p:cNvGraphicFramePr>
          <p:nvPr>
            <p:extLst>
              <p:ext uri="{D42A27DB-BD31-4B8C-83A1-F6EECF244321}">
                <p14:modId xmlns:p14="http://schemas.microsoft.com/office/powerpoint/2010/main" val="3987883223"/>
              </p:ext>
            </p:extLst>
          </p:nvPr>
        </p:nvGraphicFramePr>
        <p:xfrm>
          <a:off x="535108" y="1970902"/>
          <a:ext cx="6633984" cy="397879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a:extLst>
              <a:ext uri="{FF2B5EF4-FFF2-40B4-BE49-F238E27FC236}">
                <a16:creationId xmlns:a16="http://schemas.microsoft.com/office/drawing/2014/main" id="{23152B00-8B18-B11E-F6C7-35CFFD59674A}"/>
              </a:ext>
            </a:extLst>
          </p:cNvPr>
          <p:cNvSpPr txBox="1">
            <a:spLocks/>
          </p:cNvSpPr>
          <p:nvPr/>
        </p:nvSpPr>
        <p:spPr>
          <a:xfrm>
            <a:off x="384048" y="6354376"/>
            <a:ext cx="10960066" cy="138499"/>
          </a:xfrm>
          <a:prstGeom prst="rect">
            <a:avLst/>
          </a:prstGeom>
        </p:spPr>
        <p:txBody>
          <a:bodyPr vert="horz" wrap="square" lIns="0" tIns="0" rIns="0" bIns="0" rtlCol="0" anchor="b" anchorCtr="0">
            <a:spAutoFit/>
          </a:bodyPr>
          <a:lstStyle>
            <a:lvl1pPr marL="0" indent="0" algn="l" defTabSz="914400" rtl="0" eaLnBrk="1" latinLnBrk="0" hangingPunct="1">
              <a:lnSpc>
                <a:spcPct val="100000"/>
              </a:lnSpc>
              <a:spcBef>
                <a:spcPts val="0"/>
              </a:spcBef>
              <a:spcAft>
                <a:spcPts val="0"/>
              </a:spcAft>
              <a:buFont typeface="Wingdings" pitchFamily="2" charset="2"/>
              <a:buNone/>
              <a:tabLst/>
              <a:defRPr sz="900" b="0" i="1" kern="1200">
                <a:solidFill>
                  <a:schemeClr val="tx1"/>
                </a:solidFill>
                <a:latin typeface="+mn-lt"/>
                <a:ea typeface="+mn-ea"/>
                <a:cs typeface="Calibri Light" panose="020F0302020204030204" pitchFamily="34" charset="0"/>
              </a:defRPr>
            </a:lvl1pPr>
            <a:lvl2pPr marL="179388" indent="-179388" algn="l" defTabSz="914400" rtl="0" eaLnBrk="1" latinLnBrk="0" hangingPunct="1">
              <a:lnSpc>
                <a:spcPct val="110000"/>
              </a:lnSpc>
              <a:spcBef>
                <a:spcPts val="400"/>
              </a:spcBef>
              <a:buFont typeface="Arial" panose="020B0604020202020204" pitchFamily="34" charset="0"/>
              <a:buChar char="•"/>
              <a:tabLst/>
              <a:defRPr sz="1400" b="0" i="0" kern="1200">
                <a:solidFill>
                  <a:srgbClr val="000000"/>
                </a:solidFill>
                <a:latin typeface="+mn-lt"/>
                <a:ea typeface="+mn-ea"/>
                <a:cs typeface="Calibri Light" panose="020F0302020204030204" pitchFamily="34" charset="0"/>
              </a:defRPr>
            </a:lvl2pPr>
            <a:lvl3pPr marL="401638" indent="-222250" algn="l" defTabSz="914400" rtl="0" eaLnBrk="1" latinLnBrk="0" hangingPunct="1">
              <a:lnSpc>
                <a:spcPct val="110000"/>
              </a:lnSpc>
              <a:spcBef>
                <a:spcPts val="400"/>
              </a:spcBef>
              <a:buFont typeface="System Font Regular"/>
              <a:buChar char="—"/>
              <a:tabLst/>
              <a:defRPr sz="1400" b="0" i="0" kern="1200">
                <a:solidFill>
                  <a:srgbClr val="000000"/>
                </a:solidFill>
                <a:latin typeface="+mn-lt"/>
                <a:ea typeface="+mn-ea"/>
                <a:cs typeface="Calibri Light" panose="020F0302020204030204" pitchFamily="34" charset="0"/>
              </a:defRPr>
            </a:lvl3pPr>
            <a:lvl4pPr marL="577850" indent="-176213" algn="l" defTabSz="914400" rtl="0" eaLnBrk="1" latinLnBrk="0" hangingPunct="1">
              <a:lnSpc>
                <a:spcPct val="110000"/>
              </a:lnSpc>
              <a:spcBef>
                <a:spcPts val="400"/>
              </a:spcBef>
              <a:buFont typeface="Arial" panose="020B0604020202020204" pitchFamily="34" charset="0"/>
              <a:buChar char="•"/>
              <a:tabLst/>
              <a:defRPr sz="1400" b="0" i="0" kern="1200">
                <a:solidFill>
                  <a:srgbClr val="000000"/>
                </a:solidFill>
                <a:latin typeface="+mn-lt"/>
                <a:ea typeface="+mn-ea"/>
                <a:cs typeface="Calibri Light" panose="020F0302020204030204" pitchFamily="34" charset="0"/>
              </a:defRPr>
            </a:lvl4pPr>
            <a:lvl5pPr marL="800100" indent="-222250" algn="l" defTabSz="914400" rtl="0" eaLnBrk="1" latinLnBrk="0" hangingPunct="1">
              <a:lnSpc>
                <a:spcPct val="110000"/>
              </a:lnSpc>
              <a:spcBef>
                <a:spcPts val="400"/>
              </a:spcBef>
              <a:buFont typeface="System Font Regular"/>
              <a:buChar char="—"/>
              <a:tabLst/>
              <a:defRPr sz="1400" b="0" i="0" kern="1200">
                <a:solidFill>
                  <a:srgbClr val="000000"/>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Polly Rounded Light" panose="00000400000000000000" pitchFamily="50" charset="0"/>
              </a:rPr>
              <a:t>Source: </a:t>
            </a:r>
            <a:r>
              <a:rPr lang="en-GB" dirty="0" err="1">
                <a:latin typeface="Polly Rounded Light" panose="00000400000000000000" pitchFamily="50" charset="0"/>
              </a:rPr>
              <a:t>Agilis</a:t>
            </a:r>
            <a:r>
              <a:rPr lang="en-GB" dirty="0">
                <a:latin typeface="Polly Rounded Light" panose="00000400000000000000" pitchFamily="50" charset="0"/>
              </a:rPr>
              <a:t>, Bloomberg. PAST PERFORMANCE IS NO INDICATION OF FUTURE RESULTS. From 12/31/2006 to 08/31/2022.</a:t>
            </a:r>
          </a:p>
        </p:txBody>
      </p:sp>
    </p:spTree>
    <p:extLst>
      <p:ext uri="{BB962C8B-B14F-4D97-AF65-F5344CB8AC3E}">
        <p14:creationId xmlns:p14="http://schemas.microsoft.com/office/powerpoint/2010/main" val="2955599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t>Agilis</a:t>
            </a:r>
            <a:r>
              <a:rPr lang="en-US" sz="2400" dirty="0"/>
              <a:t> CPI Model:  Fed Inflation target by Q3 2023</a:t>
            </a:r>
          </a:p>
        </p:txBody>
      </p:sp>
      <p:sp>
        <p:nvSpPr>
          <p:cNvPr id="8" name="Slide Number Placeholder 7"/>
          <p:cNvSpPr>
            <a:spLocks noGrp="1"/>
          </p:cNvSpPr>
          <p:nvPr>
            <p:ph type="sldNum" sz="quarter" idx="12"/>
          </p:nvPr>
        </p:nvSpPr>
        <p:spPr/>
        <p:txBody>
          <a:bodyPr/>
          <a:lstStyle/>
          <a:p>
            <a:fld id="{9FF01B69-8362-4670-92F1-6714EC71AC29}" type="slidenum">
              <a:rPr lang="en-US" smtClean="0"/>
              <a:t>24</a:t>
            </a:fld>
            <a:endParaRPr lang="en-US" dirty="0"/>
          </a:p>
        </p:txBody>
      </p:sp>
      <p:graphicFrame>
        <p:nvGraphicFramePr>
          <p:cNvPr id="3" name="Content Placeholder 2">
            <a:extLst>
              <a:ext uri="{FF2B5EF4-FFF2-40B4-BE49-F238E27FC236}">
                <a16:creationId xmlns:a16="http://schemas.microsoft.com/office/drawing/2014/main" id="{620C02F1-113C-1B9B-3B7D-4B59257553AF}"/>
              </a:ext>
            </a:extLst>
          </p:cNvPr>
          <p:cNvGraphicFramePr>
            <a:graphicFrameLocks noGrp="1"/>
          </p:cNvGraphicFramePr>
          <p:nvPr>
            <p:ph idx="1"/>
            <p:extLst>
              <p:ext uri="{D42A27DB-BD31-4B8C-83A1-F6EECF244321}">
                <p14:modId xmlns:p14="http://schemas.microsoft.com/office/powerpoint/2010/main" val="54264796"/>
              </p:ext>
            </p:extLst>
          </p:nvPr>
        </p:nvGraphicFramePr>
        <p:xfrm>
          <a:off x="838200" y="3237471"/>
          <a:ext cx="10515600" cy="3002692"/>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a:extLst>
              <a:ext uri="{FF2B5EF4-FFF2-40B4-BE49-F238E27FC236}">
                <a16:creationId xmlns:a16="http://schemas.microsoft.com/office/drawing/2014/main" id="{317E2B01-9987-8EB9-4A35-A111AEF57101}"/>
              </a:ext>
            </a:extLst>
          </p:cNvPr>
          <p:cNvSpPr txBox="1">
            <a:spLocks/>
          </p:cNvSpPr>
          <p:nvPr/>
        </p:nvSpPr>
        <p:spPr>
          <a:xfrm>
            <a:off x="549700" y="1869592"/>
            <a:ext cx="10969752" cy="14219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It’s logical that inflation expectations remain anchored – disinflationary forces now starting to take hold and will intensify over the next year</a:t>
            </a:r>
          </a:p>
          <a:p>
            <a:r>
              <a:rPr lang="en-GB" sz="1400" dirty="0"/>
              <a:t>Using a range of forward looking economic inputs - we see a clear path towards 2% CPI by October 2023 (ignoring the near term impacts of rate policy vs what is currently priced)</a:t>
            </a:r>
          </a:p>
          <a:p>
            <a:r>
              <a:rPr lang="en-GB" sz="1400" dirty="0"/>
              <a:t>Without any policy loosening, outright deflation is possible in early 2024. Additional tightening vs what’s priced will only worsen this outlook.</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
        <p:nvSpPr>
          <p:cNvPr id="7" name="Text Placeholder 4">
            <a:extLst>
              <a:ext uri="{FF2B5EF4-FFF2-40B4-BE49-F238E27FC236}">
                <a16:creationId xmlns:a16="http://schemas.microsoft.com/office/drawing/2014/main" id="{B6AE038A-35E2-8437-29D4-042427954997}"/>
              </a:ext>
            </a:extLst>
          </p:cNvPr>
          <p:cNvSpPr txBox="1">
            <a:spLocks/>
          </p:cNvSpPr>
          <p:nvPr/>
        </p:nvSpPr>
        <p:spPr>
          <a:xfrm>
            <a:off x="776776" y="6303432"/>
            <a:ext cx="10515600" cy="189443"/>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buNone/>
            </a:pPr>
            <a:r>
              <a:rPr lang="en-GB" sz="900" b="0" i="1" dirty="0">
                <a:latin typeface="Polly Rounded Light" panose="00000400000000000000" pitchFamily="50" charset="0"/>
              </a:rPr>
              <a:t>Source: Agilis, Bloomberg from 01/01/2001 to 08/31/2022. Agilis CPI model is based on a number of proprietary forward looking economic inputs</a:t>
            </a:r>
          </a:p>
        </p:txBody>
      </p:sp>
    </p:spTree>
    <p:extLst>
      <p:ext uri="{BB962C8B-B14F-4D97-AF65-F5344CB8AC3E}">
        <p14:creationId xmlns:p14="http://schemas.microsoft.com/office/powerpoint/2010/main" val="349151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Macro Summary</a:t>
            </a:r>
          </a:p>
        </p:txBody>
      </p:sp>
      <p:sp>
        <p:nvSpPr>
          <p:cNvPr id="8" name="Slide Number Placeholder 7"/>
          <p:cNvSpPr>
            <a:spLocks noGrp="1"/>
          </p:cNvSpPr>
          <p:nvPr>
            <p:ph type="sldNum" sz="quarter" idx="12"/>
          </p:nvPr>
        </p:nvSpPr>
        <p:spPr/>
        <p:txBody>
          <a:bodyPr/>
          <a:lstStyle/>
          <a:p>
            <a:fld id="{9FF01B69-8362-4670-92F1-6714EC71AC29}" type="slidenum">
              <a:rPr lang="en-US" smtClean="0"/>
              <a:t>25</a:t>
            </a:fld>
            <a:endParaRPr lang="en-US" dirty="0"/>
          </a:p>
        </p:txBody>
      </p:sp>
      <p:sp>
        <p:nvSpPr>
          <p:cNvPr id="4" name="Content Placeholder 3">
            <a:extLst>
              <a:ext uri="{FF2B5EF4-FFF2-40B4-BE49-F238E27FC236}">
                <a16:creationId xmlns:a16="http://schemas.microsoft.com/office/drawing/2014/main" id="{EA49EB89-0F99-2EF8-9AC1-4B7DAEBED7D3}"/>
              </a:ext>
            </a:extLst>
          </p:cNvPr>
          <p:cNvSpPr>
            <a:spLocks noGrp="1"/>
          </p:cNvSpPr>
          <p:nvPr>
            <p:ph idx="1"/>
          </p:nvPr>
        </p:nvSpPr>
        <p:spPr>
          <a:xfrm>
            <a:off x="838200" y="2424928"/>
            <a:ext cx="10515600" cy="4351338"/>
          </a:xfrm>
        </p:spPr>
        <p:txBody>
          <a:bodyPr>
            <a:normAutofit/>
          </a:bodyPr>
          <a:lstStyle/>
          <a:p>
            <a:r>
              <a:rPr lang="en-US" sz="2000" dirty="0"/>
              <a:t>Fed too low for too long, likely turning into too high for too long</a:t>
            </a:r>
          </a:p>
          <a:p>
            <a:r>
              <a:rPr lang="en-US" sz="2000" dirty="0"/>
              <a:t>Supply chains improving, new orders and PMI’s deteriorating</a:t>
            </a:r>
          </a:p>
          <a:p>
            <a:r>
              <a:rPr lang="en-US" sz="2000" dirty="0"/>
              <a:t>Real wages and income point to lower inflation</a:t>
            </a:r>
          </a:p>
          <a:p>
            <a:r>
              <a:rPr lang="en-US" sz="2000" dirty="0"/>
              <a:t>US PMI’s nearing 45 are good indicator for hitting target inflation</a:t>
            </a:r>
          </a:p>
          <a:p>
            <a:r>
              <a:rPr lang="en-US" sz="2000" dirty="0"/>
              <a:t>US positioned best globally due to strong dollar acting as inflation export</a:t>
            </a:r>
          </a:p>
          <a:p>
            <a:r>
              <a:rPr lang="en-US" sz="2000" dirty="0"/>
              <a:t>Recession and negative earnings surprises are next downdraft.</a:t>
            </a:r>
          </a:p>
        </p:txBody>
      </p:sp>
    </p:spTree>
    <p:extLst>
      <p:ext uri="{BB962C8B-B14F-4D97-AF65-F5344CB8AC3E}">
        <p14:creationId xmlns:p14="http://schemas.microsoft.com/office/powerpoint/2010/main" val="3210712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does this impact portfolio positioning?</a:t>
            </a:r>
          </a:p>
        </p:txBody>
      </p:sp>
      <p:sp>
        <p:nvSpPr>
          <p:cNvPr id="8" name="Slide Number Placeholder 7"/>
          <p:cNvSpPr>
            <a:spLocks noGrp="1"/>
          </p:cNvSpPr>
          <p:nvPr>
            <p:ph type="sldNum" sz="quarter" idx="12"/>
          </p:nvPr>
        </p:nvSpPr>
        <p:spPr/>
        <p:txBody>
          <a:bodyPr/>
          <a:lstStyle/>
          <a:p>
            <a:fld id="{9FF01B69-8362-4670-92F1-6714EC71AC29}" type="slidenum">
              <a:rPr lang="en-US" smtClean="0"/>
              <a:t>26</a:t>
            </a:fld>
            <a:endParaRPr lang="en-US" dirty="0"/>
          </a:p>
        </p:txBody>
      </p:sp>
      <p:sp>
        <p:nvSpPr>
          <p:cNvPr id="3" name="Content Placeholder 2">
            <a:extLst>
              <a:ext uri="{FF2B5EF4-FFF2-40B4-BE49-F238E27FC236}">
                <a16:creationId xmlns:a16="http://schemas.microsoft.com/office/drawing/2014/main" id="{1EC483E5-DCF3-6233-B9B5-5A65091B7AED}"/>
              </a:ext>
            </a:extLst>
          </p:cNvPr>
          <p:cNvSpPr>
            <a:spLocks noGrp="1"/>
          </p:cNvSpPr>
          <p:nvPr>
            <p:ph idx="1"/>
          </p:nvPr>
        </p:nvSpPr>
        <p:spPr>
          <a:xfrm>
            <a:off x="838200" y="1825625"/>
            <a:ext cx="10515600" cy="4351338"/>
          </a:xfrm>
        </p:spPr>
        <p:txBody>
          <a:bodyPr>
            <a:normAutofit/>
          </a:bodyPr>
          <a:lstStyle/>
          <a:p>
            <a:pPr marL="349250" lvl="1" indent="0">
              <a:buNone/>
            </a:pPr>
            <a:r>
              <a:rPr lang="en-GB" sz="1600" dirty="0"/>
              <a:t>Given the extent of economic weakness and disinflationary pressures already baked in, longer dated bonds are looking attractive on a medium term horizon</a:t>
            </a:r>
          </a:p>
        </p:txBody>
      </p:sp>
      <p:graphicFrame>
        <p:nvGraphicFramePr>
          <p:cNvPr id="6" name="Table 5">
            <a:extLst>
              <a:ext uri="{FF2B5EF4-FFF2-40B4-BE49-F238E27FC236}">
                <a16:creationId xmlns:a16="http://schemas.microsoft.com/office/drawing/2014/main" id="{3D135FA7-9474-ED8E-1175-24C048C0D769}"/>
              </a:ext>
            </a:extLst>
          </p:cNvPr>
          <p:cNvGraphicFramePr>
            <a:graphicFrameLocks noGrp="1"/>
          </p:cNvGraphicFramePr>
          <p:nvPr>
            <p:extLst>
              <p:ext uri="{D42A27DB-BD31-4B8C-83A1-F6EECF244321}">
                <p14:modId xmlns:p14="http://schemas.microsoft.com/office/powerpoint/2010/main" val="1336180262"/>
              </p:ext>
            </p:extLst>
          </p:nvPr>
        </p:nvGraphicFramePr>
        <p:xfrm>
          <a:off x="482682" y="2561879"/>
          <a:ext cx="11047483" cy="3794471"/>
        </p:xfrm>
        <a:graphic>
          <a:graphicData uri="http://schemas.openxmlformats.org/drawingml/2006/table">
            <a:tbl>
              <a:tblPr firstRow="1" bandRow="1">
                <a:tableStyleId>{74C1A8A3-306A-4EB7-A6B1-4F7E0EB9C5D6}</a:tableStyleId>
              </a:tblPr>
              <a:tblGrid>
                <a:gridCol w="2210268">
                  <a:extLst>
                    <a:ext uri="{9D8B030D-6E8A-4147-A177-3AD203B41FA5}">
                      <a16:colId xmlns:a16="http://schemas.microsoft.com/office/drawing/2014/main" val="562732352"/>
                    </a:ext>
                  </a:extLst>
                </a:gridCol>
                <a:gridCol w="4823967">
                  <a:extLst>
                    <a:ext uri="{9D8B030D-6E8A-4147-A177-3AD203B41FA5}">
                      <a16:colId xmlns:a16="http://schemas.microsoft.com/office/drawing/2014/main" val="2513678548"/>
                    </a:ext>
                  </a:extLst>
                </a:gridCol>
                <a:gridCol w="4013248">
                  <a:extLst>
                    <a:ext uri="{9D8B030D-6E8A-4147-A177-3AD203B41FA5}">
                      <a16:colId xmlns:a16="http://schemas.microsoft.com/office/drawing/2014/main" val="2452868293"/>
                    </a:ext>
                  </a:extLst>
                </a:gridCol>
              </a:tblGrid>
              <a:tr h="1027228">
                <a:tc>
                  <a:txBody>
                    <a:bodyPr/>
                    <a:lstStyle/>
                    <a:p>
                      <a:pPr algn="ctr"/>
                      <a:r>
                        <a:rPr lang="en-GB" sz="1200" dirty="0">
                          <a:latin typeface="Palatino Linotype" panose="02040502050505030304" pitchFamily="18" charset="0"/>
                        </a:rPr>
                        <a:t>Near term inflation scenarios</a:t>
                      </a:r>
                    </a:p>
                  </a:txBody>
                  <a:tcPr anchor="ctr">
                    <a:solidFill>
                      <a:schemeClr val="tx2"/>
                    </a:solidFill>
                  </a:tcPr>
                </a:tc>
                <a:tc>
                  <a:txBody>
                    <a:bodyPr/>
                    <a:lstStyle/>
                    <a:p>
                      <a:pPr algn="ctr"/>
                      <a:r>
                        <a:rPr lang="en-GB" sz="1200" dirty="0">
                          <a:latin typeface="Palatino Linotype" panose="02040502050505030304" pitchFamily="18" charset="0"/>
                        </a:rPr>
                        <a:t>Rates</a:t>
                      </a:r>
                    </a:p>
                  </a:txBody>
                  <a:tcPr anchor="ctr">
                    <a:solidFill>
                      <a:schemeClr val="tx2"/>
                    </a:solidFill>
                  </a:tcPr>
                </a:tc>
                <a:tc>
                  <a:txBody>
                    <a:bodyPr/>
                    <a:lstStyle/>
                    <a:p>
                      <a:pPr algn="ctr"/>
                      <a:r>
                        <a:rPr lang="en-GB" sz="1200" dirty="0">
                          <a:latin typeface="Palatino Linotype" panose="02040502050505030304" pitchFamily="18" charset="0"/>
                        </a:rPr>
                        <a:t>Equity &amp; Credit</a:t>
                      </a:r>
                    </a:p>
                  </a:txBody>
                  <a:tcPr anchor="ctr">
                    <a:solidFill>
                      <a:schemeClr val="tx2"/>
                    </a:solidFill>
                  </a:tcPr>
                </a:tc>
                <a:extLst>
                  <a:ext uri="{0D108BD9-81ED-4DB2-BD59-A6C34878D82A}">
                    <a16:rowId xmlns:a16="http://schemas.microsoft.com/office/drawing/2014/main" val="1136533034"/>
                  </a:ext>
                </a:extLst>
              </a:tr>
              <a:tr h="977191">
                <a:tc>
                  <a:txBody>
                    <a:bodyPr/>
                    <a:lstStyle/>
                    <a:p>
                      <a:r>
                        <a:rPr lang="en-GB" sz="1200" dirty="0">
                          <a:latin typeface="Palatino Linotype" panose="02040502050505030304" pitchFamily="18" charset="0"/>
                        </a:rPr>
                        <a:t>Surprise to the upside</a:t>
                      </a:r>
                    </a:p>
                  </a:txBody>
                  <a:tcPr/>
                </a:tc>
                <a:tc>
                  <a:txBody>
                    <a:bodyPr/>
                    <a:lstStyle/>
                    <a:p>
                      <a:pPr marL="171450" indent="-171450">
                        <a:buFont typeface="Arial" panose="020B0604020202020204" pitchFamily="34" charset="0"/>
                        <a:buChar char="•"/>
                      </a:pPr>
                      <a:r>
                        <a:rPr lang="en-GB" sz="1200" dirty="0">
                          <a:latin typeface="Palatino Linotype" panose="02040502050505030304" pitchFamily="18" charset="0"/>
                        </a:rPr>
                        <a:t>Continued upward pressure on short rates </a:t>
                      </a:r>
                    </a:p>
                    <a:p>
                      <a:pPr marL="171450" indent="-171450">
                        <a:buFont typeface="Arial" panose="020B0604020202020204" pitchFamily="34" charset="0"/>
                        <a:buChar char="•"/>
                      </a:pPr>
                      <a:r>
                        <a:rPr lang="en-GB" sz="1200" dirty="0">
                          <a:latin typeface="Palatino Linotype" panose="02040502050505030304" pitchFamily="18" charset="0"/>
                        </a:rPr>
                        <a:t>Increases the number of cuts needed to counteract slowing growth and deflation in future </a:t>
                      </a:r>
                    </a:p>
                    <a:p>
                      <a:pPr marL="171450" indent="-171450">
                        <a:buFont typeface="Arial" panose="020B0604020202020204" pitchFamily="34" charset="0"/>
                        <a:buChar char="•"/>
                      </a:pPr>
                      <a:r>
                        <a:rPr lang="en-GB" sz="1200" dirty="0">
                          <a:latin typeface="Palatino Linotype" panose="02040502050505030304" pitchFamily="18" charset="0"/>
                        </a:rPr>
                        <a:t>Supportive of further curve inversion and longer dated yields stabilising/falling</a:t>
                      </a:r>
                    </a:p>
                  </a:txBody>
                  <a:tcPr/>
                </a:tc>
                <a:tc>
                  <a:txBody>
                    <a:bodyPr/>
                    <a:lstStyle/>
                    <a:p>
                      <a:pPr marL="171450" indent="-171450">
                        <a:buFont typeface="Arial" panose="020B0604020202020204" pitchFamily="34" charset="0"/>
                        <a:buChar char="•"/>
                      </a:pPr>
                      <a:r>
                        <a:rPr lang="en-GB" sz="1200" dirty="0">
                          <a:latin typeface="Palatino Linotype" panose="02040502050505030304" pitchFamily="18" charset="0"/>
                        </a:rPr>
                        <a:t>More weakness to come given rising short rates</a:t>
                      </a:r>
                    </a:p>
                  </a:txBody>
                  <a:tcPr/>
                </a:tc>
                <a:extLst>
                  <a:ext uri="{0D108BD9-81ED-4DB2-BD59-A6C34878D82A}">
                    <a16:rowId xmlns:a16="http://schemas.microsoft.com/office/drawing/2014/main" val="1431227307"/>
                  </a:ext>
                </a:extLst>
              </a:tr>
              <a:tr h="595140">
                <a:tc>
                  <a:txBody>
                    <a:bodyPr/>
                    <a:lstStyle/>
                    <a:p>
                      <a:r>
                        <a:rPr lang="en-GB" sz="1200" dirty="0">
                          <a:latin typeface="Palatino Linotype" panose="02040502050505030304" pitchFamily="18" charset="0"/>
                        </a:rPr>
                        <a:t>In line with consensus</a:t>
                      </a:r>
                    </a:p>
                  </a:txBody>
                  <a:tcPr/>
                </a:tc>
                <a:tc>
                  <a:txBody>
                    <a:bodyPr/>
                    <a:lstStyle/>
                    <a:p>
                      <a:pPr marL="171450" indent="-171450">
                        <a:buFont typeface="Arial" panose="020B0604020202020204" pitchFamily="34" charset="0"/>
                        <a:buChar char="•"/>
                      </a:pPr>
                      <a:r>
                        <a:rPr lang="en-GB" sz="1200" dirty="0">
                          <a:latin typeface="Palatino Linotype" panose="02040502050505030304" pitchFamily="18" charset="0"/>
                        </a:rPr>
                        <a:t>Economic weakness continues to build, meaning longer dated yields likely to start falling although with volatility at the shorter end</a:t>
                      </a:r>
                    </a:p>
                  </a:txBody>
                  <a:tcPr/>
                </a:tc>
                <a:tc>
                  <a:txBody>
                    <a:bodyPr/>
                    <a:lstStyle/>
                    <a:p>
                      <a:pPr marL="171450" indent="-171450">
                        <a:buFont typeface="Arial" panose="020B0604020202020204" pitchFamily="34" charset="0"/>
                        <a:buChar char="•"/>
                      </a:pPr>
                      <a:r>
                        <a:rPr lang="en-GB" sz="1200" dirty="0">
                          <a:latin typeface="Palatino Linotype" panose="02040502050505030304" pitchFamily="18" charset="0"/>
                        </a:rPr>
                        <a:t>Economic deterioration becomes more of a focus</a:t>
                      </a:r>
                    </a:p>
                    <a:p>
                      <a:pPr marL="171450" indent="-171450">
                        <a:buFont typeface="Arial" panose="020B0604020202020204" pitchFamily="34" charset="0"/>
                        <a:buChar char="•"/>
                      </a:pPr>
                      <a:r>
                        <a:rPr lang="en-GB" sz="1200" dirty="0">
                          <a:latin typeface="Palatino Linotype" panose="02040502050505030304" pitchFamily="18" charset="0"/>
                        </a:rPr>
                        <a:t>Implies continued weakness, albeit with some rallies before an earnings driven downturn next year</a:t>
                      </a:r>
                    </a:p>
                  </a:txBody>
                  <a:tcPr/>
                </a:tc>
                <a:extLst>
                  <a:ext uri="{0D108BD9-81ED-4DB2-BD59-A6C34878D82A}">
                    <a16:rowId xmlns:a16="http://schemas.microsoft.com/office/drawing/2014/main" val="3005992527"/>
                  </a:ext>
                </a:extLst>
              </a:tr>
              <a:tr h="1121323">
                <a:tc>
                  <a:txBody>
                    <a:bodyPr/>
                    <a:lstStyle/>
                    <a:p>
                      <a:r>
                        <a:rPr lang="en-GB" sz="1200" dirty="0">
                          <a:latin typeface="Palatino Linotype" panose="02040502050505030304" pitchFamily="18" charset="0"/>
                        </a:rPr>
                        <a:t>Surprise to the downside</a:t>
                      </a:r>
                    </a:p>
                  </a:txBody>
                  <a:tcPr/>
                </a:tc>
                <a:tc>
                  <a:txBody>
                    <a:bodyPr/>
                    <a:lstStyle/>
                    <a:p>
                      <a:pPr marL="171450" indent="-171450">
                        <a:buFont typeface="Arial" panose="020B0604020202020204" pitchFamily="34" charset="0"/>
                        <a:buChar char="•"/>
                      </a:pPr>
                      <a:r>
                        <a:rPr lang="en-GB" sz="1200" dirty="0">
                          <a:latin typeface="Palatino Linotype" panose="02040502050505030304" pitchFamily="18" charset="0"/>
                        </a:rPr>
                        <a:t>Unlikely to see enough inflation weakness in the next few months to lead to a meaningful change in shorter term policy - modest short dated yield falls expected.</a:t>
                      </a:r>
                    </a:p>
                    <a:p>
                      <a:pPr marL="171450" indent="-171450">
                        <a:buFont typeface="Arial" panose="020B0604020202020204" pitchFamily="34" charset="0"/>
                        <a:buChar char="•"/>
                      </a:pPr>
                      <a:r>
                        <a:rPr lang="en-GB" sz="1200" dirty="0">
                          <a:latin typeface="Palatino Linotype" panose="02040502050505030304" pitchFamily="18" charset="0"/>
                        </a:rPr>
                        <a:t>Longer dated yields stabilise and start to fall in line with weakening economics becoming the central focus</a:t>
                      </a:r>
                    </a:p>
                  </a:txBody>
                  <a:tcPr/>
                </a:tc>
                <a:tc>
                  <a:txBody>
                    <a:bodyPr/>
                    <a:lstStyle/>
                    <a:p>
                      <a:pPr marL="171450" indent="-171450">
                        <a:buFont typeface="Arial" panose="020B0604020202020204" pitchFamily="34" charset="0"/>
                        <a:buChar char="•"/>
                      </a:pPr>
                      <a:r>
                        <a:rPr lang="en-GB" sz="1200" dirty="0">
                          <a:latin typeface="Palatino Linotype" panose="02040502050505030304" pitchFamily="18" charset="0"/>
                        </a:rPr>
                        <a:t>Short term rally expected driven by bond yields</a:t>
                      </a:r>
                    </a:p>
                    <a:p>
                      <a:pPr marL="171450" indent="-171450">
                        <a:buFont typeface="Arial" panose="020B0604020202020204" pitchFamily="34" charset="0"/>
                        <a:buChar char="•"/>
                      </a:pPr>
                      <a:r>
                        <a:rPr lang="en-GB" sz="1200" dirty="0">
                          <a:latin typeface="Palatino Linotype" panose="02040502050505030304" pitchFamily="18" charset="0"/>
                        </a:rPr>
                        <a:t>However earnings driven downturn to continue to play out next year</a:t>
                      </a:r>
                    </a:p>
                  </a:txBody>
                  <a:tcPr/>
                </a:tc>
                <a:extLst>
                  <a:ext uri="{0D108BD9-81ED-4DB2-BD59-A6C34878D82A}">
                    <a16:rowId xmlns:a16="http://schemas.microsoft.com/office/drawing/2014/main" val="1114554161"/>
                  </a:ext>
                </a:extLst>
              </a:tr>
            </a:tbl>
          </a:graphicData>
        </a:graphic>
      </p:graphicFrame>
    </p:spTree>
    <p:extLst>
      <p:ext uri="{BB962C8B-B14F-4D97-AF65-F5344CB8AC3E}">
        <p14:creationId xmlns:p14="http://schemas.microsoft.com/office/powerpoint/2010/main" val="59234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a:xfrm>
            <a:off x="846085" y="6412505"/>
            <a:ext cx="2743200" cy="365125"/>
          </a:xfrm>
        </p:spPr>
        <p:txBody>
          <a:bodyPr/>
          <a:lstStyle/>
          <a:p>
            <a:fld id="{7E5FF80F-4CCC-4351-BD49-BCD96BD831BC}" type="datetime1">
              <a:rPr lang="en-US" smtClean="0"/>
              <a:t>10/2/2022</a:t>
            </a:fld>
            <a:endParaRPr lang="en-US" dirty="0"/>
          </a:p>
        </p:txBody>
      </p:sp>
      <p:sp>
        <p:nvSpPr>
          <p:cNvPr id="2" name="Footer Placeholder 1"/>
          <p:cNvSpPr>
            <a:spLocks noGrp="1"/>
          </p:cNvSpPr>
          <p:nvPr>
            <p:ph type="ftr" sz="quarter" idx="11"/>
          </p:nvPr>
        </p:nvSpPr>
        <p:spPr/>
        <p:txBody>
          <a:bodyPr/>
          <a:lstStyle/>
          <a:p>
            <a:r>
              <a:rPr lang="en-US" dirty="0"/>
              <a:t>Texas Tech University System – Office of Investments</a:t>
            </a:r>
          </a:p>
        </p:txBody>
      </p:sp>
      <p:sp>
        <p:nvSpPr>
          <p:cNvPr id="5" name="Slide Number Placeholder 4"/>
          <p:cNvSpPr>
            <a:spLocks noGrp="1"/>
          </p:cNvSpPr>
          <p:nvPr>
            <p:ph type="sldNum" sz="quarter" idx="12"/>
          </p:nvPr>
        </p:nvSpPr>
        <p:spPr/>
        <p:txBody>
          <a:bodyPr/>
          <a:lstStyle/>
          <a:p>
            <a:fld id="{9FF01B69-8362-4670-92F1-6714EC71AC29}" type="slidenum">
              <a:rPr lang="en-US" smtClean="0"/>
              <a:t>27</a:t>
            </a:fld>
            <a:endParaRPr lang="en-US" dirty="0"/>
          </a:p>
        </p:txBody>
      </p:sp>
      <p:sp>
        <p:nvSpPr>
          <p:cNvPr id="4" name="TextBox 3">
            <a:extLst>
              <a:ext uri="{FF2B5EF4-FFF2-40B4-BE49-F238E27FC236}">
                <a16:creationId xmlns:a16="http://schemas.microsoft.com/office/drawing/2014/main" id="{B8CE926A-93CE-3D51-7FA7-D2FAC75C9735}"/>
              </a:ext>
            </a:extLst>
          </p:cNvPr>
          <p:cNvSpPr txBox="1"/>
          <p:nvPr/>
        </p:nvSpPr>
        <p:spPr>
          <a:xfrm>
            <a:off x="556054" y="698156"/>
            <a:ext cx="7917104" cy="461665"/>
          </a:xfrm>
          <a:prstGeom prst="rect">
            <a:avLst/>
          </a:prstGeom>
          <a:noFill/>
        </p:spPr>
        <p:txBody>
          <a:bodyPr wrap="none" rtlCol="0">
            <a:spAutoFit/>
          </a:bodyPr>
          <a:lstStyle/>
          <a:p>
            <a:r>
              <a:rPr lang="en-US" sz="2400" dirty="0">
                <a:latin typeface="Palatino Linotype" panose="02040502050505030304" pitchFamily="18" charset="0"/>
              </a:rPr>
              <a:t>Issues we are considering at the TTUS Endowment Fund</a:t>
            </a:r>
          </a:p>
        </p:txBody>
      </p:sp>
      <p:sp>
        <p:nvSpPr>
          <p:cNvPr id="6" name="TextBox 5">
            <a:extLst>
              <a:ext uri="{FF2B5EF4-FFF2-40B4-BE49-F238E27FC236}">
                <a16:creationId xmlns:a16="http://schemas.microsoft.com/office/drawing/2014/main" id="{55A266B9-9826-755E-A5B7-B43153D31E7E}"/>
              </a:ext>
            </a:extLst>
          </p:cNvPr>
          <p:cNvSpPr txBox="1"/>
          <p:nvPr/>
        </p:nvSpPr>
        <p:spPr>
          <a:xfrm>
            <a:off x="642551" y="2045043"/>
            <a:ext cx="10551605" cy="4247317"/>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Palatino Linotype" panose="02040502050505030304" pitchFamily="18" charset="0"/>
              </a:rPr>
              <a:t>We have been 25% underweight public equites since December of 2021; 2023 likely to be time to begin re-risking into equities; Key is how you do it.</a:t>
            </a:r>
          </a:p>
          <a:p>
            <a:pPr marL="285750" indent="-285750">
              <a:buFont typeface="Arial" panose="020B0604020202020204" pitchFamily="34" charset="0"/>
              <a:buChar char="•"/>
            </a:pPr>
            <a:endParaRPr lang="en-US" dirty="0">
              <a:latin typeface="Palatino Linotype" panose="02040502050505030304" pitchFamily="18" charset="0"/>
            </a:endParaRPr>
          </a:p>
          <a:p>
            <a:pPr marL="342900" indent="-342900">
              <a:buFont typeface="Arial" panose="020B0604020202020204" pitchFamily="34" charset="0"/>
              <a:buChar char="•"/>
            </a:pPr>
            <a:r>
              <a:rPr lang="en-US" dirty="0">
                <a:latin typeface="Palatino Linotype" panose="02040502050505030304" pitchFamily="18" charset="0"/>
              </a:rPr>
              <a:t>We have been 100% dollar hedged for the last five years; likely to move to local currency in UK and EU due to currency weakness overseas.</a:t>
            </a:r>
          </a:p>
          <a:p>
            <a:pPr marL="285750" indent="-285750">
              <a:buFont typeface="Arial" panose="020B0604020202020204" pitchFamily="34" charset="0"/>
              <a:buChar char="•"/>
            </a:pPr>
            <a:endParaRPr lang="en-US" dirty="0">
              <a:latin typeface="Palatino Linotype" panose="02040502050505030304" pitchFamily="18" charset="0"/>
            </a:endParaRPr>
          </a:p>
          <a:p>
            <a:pPr marL="342900" indent="-342900">
              <a:buFont typeface="Arial" panose="020B0604020202020204" pitchFamily="34" charset="0"/>
              <a:buChar char="•"/>
            </a:pPr>
            <a:r>
              <a:rPr lang="en-US" dirty="0">
                <a:latin typeface="Palatino Linotype" panose="02040502050505030304" pitchFamily="18" charset="0"/>
              </a:rPr>
              <a:t>We have been dramatically underexposed to rates, likely will begin adding to exposure and pushing out duration.</a:t>
            </a:r>
          </a:p>
          <a:p>
            <a:pPr marL="342900" indent="-342900">
              <a:buFont typeface="Arial" panose="020B0604020202020204" pitchFamily="34" charset="0"/>
              <a:buChar char="•"/>
            </a:pPr>
            <a:endParaRPr lang="en-US" dirty="0">
              <a:latin typeface="Palatino Linotype" panose="02040502050505030304" pitchFamily="18" charset="0"/>
            </a:endParaRPr>
          </a:p>
          <a:p>
            <a:pPr marL="342900" indent="-342900">
              <a:buFont typeface="Arial" panose="020B0604020202020204" pitchFamily="34" charset="0"/>
              <a:buChar char="•"/>
            </a:pPr>
            <a:r>
              <a:rPr lang="en-US" dirty="0">
                <a:latin typeface="Palatino Linotype" panose="02040502050505030304" pitchFamily="18" charset="0"/>
              </a:rPr>
              <a:t>Private Assets, we have added secondaries in venture and buyout this year and are pushing into European private equity as well.  These are all examples of areas that we believe have the proverbial wind at our back.</a:t>
            </a:r>
          </a:p>
          <a:p>
            <a:pPr marL="342900" indent="-342900">
              <a:buFont typeface="Arial" panose="020B0604020202020204" pitchFamily="34" charset="0"/>
              <a:buChar char="•"/>
            </a:pPr>
            <a:endParaRPr lang="en-US" dirty="0">
              <a:latin typeface="Palatino Linotype" panose="02040502050505030304" pitchFamily="18" charset="0"/>
            </a:endParaRPr>
          </a:p>
          <a:p>
            <a:pPr marL="342900" indent="-342900">
              <a:buFont typeface="Arial" panose="020B0604020202020204" pitchFamily="34" charset="0"/>
              <a:buChar char="•"/>
            </a:pPr>
            <a:r>
              <a:rPr lang="en-US" dirty="0">
                <a:latin typeface="Palatino Linotype" panose="02040502050505030304" pitchFamily="18" charset="0"/>
              </a:rPr>
              <a:t>Remember, it is not about calling the bottom, but buying over time to ensure you are purchasing assets through the bottom of the cycle.</a:t>
            </a:r>
          </a:p>
        </p:txBody>
      </p:sp>
    </p:spTree>
    <p:extLst>
      <p:ext uri="{BB962C8B-B14F-4D97-AF65-F5344CB8AC3E}">
        <p14:creationId xmlns:p14="http://schemas.microsoft.com/office/powerpoint/2010/main" val="188932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a:xfrm>
            <a:off x="846085" y="6412505"/>
            <a:ext cx="2743200" cy="365125"/>
          </a:xfrm>
        </p:spPr>
        <p:txBody>
          <a:bodyPr/>
          <a:lstStyle/>
          <a:p>
            <a:fld id="{7E5FF80F-4CCC-4351-BD49-BCD96BD831BC}" type="datetime1">
              <a:rPr lang="en-US" smtClean="0"/>
              <a:t>10/2/2022</a:t>
            </a:fld>
            <a:endParaRPr lang="en-US" dirty="0"/>
          </a:p>
        </p:txBody>
      </p:sp>
      <p:sp>
        <p:nvSpPr>
          <p:cNvPr id="2" name="Footer Placeholder 1"/>
          <p:cNvSpPr>
            <a:spLocks noGrp="1"/>
          </p:cNvSpPr>
          <p:nvPr>
            <p:ph type="ftr" sz="quarter" idx="11"/>
          </p:nvPr>
        </p:nvSpPr>
        <p:spPr/>
        <p:txBody>
          <a:bodyPr/>
          <a:lstStyle/>
          <a:p>
            <a:r>
              <a:rPr lang="en-US" dirty="0"/>
              <a:t>Texas Tech University System – Office of Investments</a:t>
            </a:r>
          </a:p>
        </p:txBody>
      </p:sp>
      <p:sp>
        <p:nvSpPr>
          <p:cNvPr id="5" name="Slide Number Placeholder 4"/>
          <p:cNvSpPr>
            <a:spLocks noGrp="1"/>
          </p:cNvSpPr>
          <p:nvPr>
            <p:ph type="sldNum" sz="quarter" idx="12"/>
          </p:nvPr>
        </p:nvSpPr>
        <p:spPr/>
        <p:txBody>
          <a:bodyPr/>
          <a:lstStyle/>
          <a:p>
            <a:fld id="{9FF01B69-8362-4670-92F1-6714EC71AC29}" type="slidenum">
              <a:rPr lang="en-US" smtClean="0"/>
              <a:t>28</a:t>
            </a:fld>
            <a:endParaRPr lang="en-US" dirty="0"/>
          </a:p>
        </p:txBody>
      </p:sp>
      <p:sp>
        <p:nvSpPr>
          <p:cNvPr id="3" name="TextBox 2"/>
          <p:cNvSpPr txBox="1"/>
          <p:nvPr/>
        </p:nvSpPr>
        <p:spPr>
          <a:xfrm>
            <a:off x="4931229" y="3418114"/>
            <a:ext cx="2329542" cy="769441"/>
          </a:xfrm>
          <a:prstGeom prst="rect">
            <a:avLst/>
          </a:prstGeom>
          <a:noFill/>
        </p:spPr>
        <p:txBody>
          <a:bodyPr wrap="square" rtlCol="0">
            <a:spAutoFit/>
          </a:bodyPr>
          <a:lstStyle/>
          <a:p>
            <a:r>
              <a:rPr lang="en-US" sz="4400" dirty="0"/>
              <a:t>Q&amp;A</a:t>
            </a:r>
          </a:p>
        </p:txBody>
      </p:sp>
    </p:spTree>
    <p:extLst>
      <p:ext uri="{BB962C8B-B14F-4D97-AF65-F5344CB8AC3E}">
        <p14:creationId xmlns:p14="http://schemas.microsoft.com/office/powerpoint/2010/main" val="152907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Monetary Policy Basics</a:t>
            </a:r>
          </a:p>
        </p:txBody>
      </p:sp>
      <p:sp>
        <p:nvSpPr>
          <p:cNvPr id="3" name="Content Placeholder 2"/>
          <p:cNvSpPr>
            <a:spLocks noGrp="1"/>
          </p:cNvSpPr>
          <p:nvPr>
            <p:ph idx="1"/>
          </p:nvPr>
        </p:nvSpPr>
        <p:spPr>
          <a:xfrm>
            <a:off x="703385" y="2110154"/>
            <a:ext cx="10930597" cy="3784209"/>
          </a:xfrm>
        </p:spPr>
        <p:txBody>
          <a:bodyPr>
            <a:normAutofit/>
          </a:bodyPr>
          <a:lstStyle/>
          <a:p>
            <a:pPr marL="0" indent="0">
              <a:lnSpc>
                <a:spcPct val="150000"/>
              </a:lnSpc>
              <a:buNone/>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9FF01B69-8362-4670-92F1-6714EC71AC29}" type="slidenum">
              <a:rPr lang="en-US" smtClean="0"/>
              <a:t>3</a:t>
            </a:fld>
            <a:endParaRPr lang="en-US" dirty="0"/>
          </a:p>
        </p:txBody>
      </p:sp>
      <p:pic>
        <p:nvPicPr>
          <p:cNvPr id="19" name="Picture 18">
            <a:extLst>
              <a:ext uri="{FF2B5EF4-FFF2-40B4-BE49-F238E27FC236}">
                <a16:creationId xmlns:a16="http://schemas.microsoft.com/office/drawing/2014/main" id="{E17C7F81-C9BD-422D-CF2C-0E336223FF3F}"/>
              </a:ext>
            </a:extLst>
          </p:cNvPr>
          <p:cNvPicPr>
            <a:picLocks noChangeAspect="1"/>
          </p:cNvPicPr>
          <p:nvPr/>
        </p:nvPicPr>
        <p:blipFill>
          <a:blip r:embed="rId2"/>
          <a:stretch>
            <a:fillRect/>
          </a:stretch>
        </p:blipFill>
        <p:spPr>
          <a:xfrm>
            <a:off x="1315046" y="1885223"/>
            <a:ext cx="8962015" cy="4234070"/>
          </a:xfrm>
          <a:prstGeom prst="rect">
            <a:avLst/>
          </a:prstGeom>
        </p:spPr>
      </p:pic>
    </p:spTree>
    <p:extLst>
      <p:ext uri="{BB962C8B-B14F-4D97-AF65-F5344CB8AC3E}">
        <p14:creationId xmlns:p14="http://schemas.microsoft.com/office/powerpoint/2010/main" val="31066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QE Basics</a:t>
            </a:r>
          </a:p>
        </p:txBody>
      </p:sp>
      <p:sp>
        <p:nvSpPr>
          <p:cNvPr id="3" name="Content Placeholder 2"/>
          <p:cNvSpPr>
            <a:spLocks noGrp="1"/>
          </p:cNvSpPr>
          <p:nvPr>
            <p:ph idx="1"/>
          </p:nvPr>
        </p:nvSpPr>
        <p:spPr>
          <a:xfrm>
            <a:off x="703385" y="2110154"/>
            <a:ext cx="10930597" cy="3784209"/>
          </a:xfrm>
        </p:spPr>
        <p:txBody>
          <a:bodyPr>
            <a:normAutofit/>
          </a:bodyPr>
          <a:lstStyle/>
          <a:p>
            <a:pPr marL="0" indent="0">
              <a:lnSpc>
                <a:spcPct val="150000"/>
              </a:lnSpc>
              <a:buNone/>
            </a:pPr>
            <a:r>
              <a:rPr lang="en-US" sz="2000">
                <a:latin typeface="Times New Roman" panose="02020603050405020304" pitchFamily="18" charset="0"/>
                <a:cs typeface="Times New Roman" panose="02020603050405020304" pitchFamily="18" charset="0"/>
              </a:rPr>
              <a:t>.</a:t>
            </a:r>
          </a:p>
          <a:p>
            <a:pPr marL="0" indent="0">
              <a:buNone/>
            </a:pPr>
            <a:endParaRPr lang="en-US" sz="200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9FF01B69-8362-4670-92F1-6714EC71AC29}" type="slidenum">
              <a:rPr lang="en-US" smtClean="0"/>
              <a:t>4</a:t>
            </a:fld>
            <a:endParaRPr lang="en-US" dirty="0"/>
          </a:p>
        </p:txBody>
      </p:sp>
      <p:pic>
        <p:nvPicPr>
          <p:cNvPr id="7" name="Picture 6">
            <a:extLst>
              <a:ext uri="{FF2B5EF4-FFF2-40B4-BE49-F238E27FC236}">
                <a16:creationId xmlns:a16="http://schemas.microsoft.com/office/drawing/2014/main" id="{7A4332E8-CBE9-105E-C436-7FB860F2AD37}"/>
              </a:ext>
            </a:extLst>
          </p:cNvPr>
          <p:cNvPicPr>
            <a:picLocks noChangeAspect="1"/>
          </p:cNvPicPr>
          <p:nvPr/>
        </p:nvPicPr>
        <p:blipFill>
          <a:blip r:embed="rId2"/>
          <a:stretch>
            <a:fillRect/>
          </a:stretch>
        </p:blipFill>
        <p:spPr>
          <a:xfrm>
            <a:off x="1152940" y="1761171"/>
            <a:ext cx="9710530" cy="4595179"/>
          </a:xfrm>
          <a:prstGeom prst="rect">
            <a:avLst/>
          </a:prstGeom>
        </p:spPr>
      </p:pic>
      <p:sp>
        <p:nvSpPr>
          <p:cNvPr id="11" name="Rectangle 10">
            <a:extLst>
              <a:ext uri="{FF2B5EF4-FFF2-40B4-BE49-F238E27FC236}">
                <a16:creationId xmlns:a16="http://schemas.microsoft.com/office/drawing/2014/main" id="{785B31FA-2B76-4737-B0E5-01FD6165D1F6}"/>
              </a:ext>
            </a:extLst>
          </p:cNvPr>
          <p:cNvSpPr/>
          <p:nvPr/>
        </p:nvSpPr>
        <p:spPr>
          <a:xfrm>
            <a:off x="4359882" y="2886397"/>
            <a:ext cx="6503588" cy="941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400" dirty="0">
                <a:solidFill>
                  <a:schemeClr val="tx2">
                    <a:lumMod val="90000"/>
                    <a:lumOff val="10000"/>
                  </a:schemeClr>
                </a:solidFill>
              </a:rPr>
              <a:t>The Treasury issues debt securities, which are purchased by a </a:t>
            </a:r>
            <a:br>
              <a:rPr lang="en-US" sz="1400" dirty="0">
                <a:solidFill>
                  <a:schemeClr val="tx2">
                    <a:lumMod val="90000"/>
                    <a:lumOff val="10000"/>
                  </a:schemeClr>
                </a:solidFill>
              </a:rPr>
            </a:br>
            <a:r>
              <a:rPr lang="en-US" sz="1400" dirty="0">
                <a:solidFill>
                  <a:schemeClr val="tx2">
                    <a:lumMod val="90000"/>
                    <a:lumOff val="10000"/>
                  </a:schemeClr>
                </a:solidFill>
              </a:rPr>
              <a:t>primary dealer. The Fed creates bank reserves (a liability) on the balance sheet and uses them to purchase securities in the open market from primary dealers.</a:t>
            </a:r>
          </a:p>
        </p:txBody>
      </p:sp>
      <p:sp>
        <p:nvSpPr>
          <p:cNvPr id="12" name="Rectangle 11">
            <a:extLst>
              <a:ext uri="{FF2B5EF4-FFF2-40B4-BE49-F238E27FC236}">
                <a16:creationId xmlns:a16="http://schemas.microsoft.com/office/drawing/2014/main" id="{C8FEFF24-A4B7-44FC-8CF4-021D20966B4C}"/>
              </a:ext>
            </a:extLst>
          </p:cNvPr>
          <p:cNvSpPr/>
          <p:nvPr/>
        </p:nvSpPr>
        <p:spPr>
          <a:xfrm>
            <a:off x="4359882" y="4002258"/>
            <a:ext cx="6380162" cy="110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400" dirty="0">
                <a:solidFill>
                  <a:schemeClr val="tx2">
                    <a:lumMod val="90000"/>
                    <a:lumOff val="10000"/>
                  </a:schemeClr>
                </a:solidFill>
              </a:rPr>
              <a:t>QE is a liquidity management tool; purchasing securities in the open market injects liquidity into the financial system. It increases the money supply and acts as a signaling mechanism to the market for ample liquidity and easy financial conditions. QE is oftentimes used when short-term rates are low, and the economy needs additional assistance. </a:t>
            </a:r>
          </a:p>
        </p:txBody>
      </p:sp>
    </p:spTree>
    <p:extLst>
      <p:ext uri="{BB962C8B-B14F-4D97-AF65-F5344CB8AC3E}">
        <p14:creationId xmlns:p14="http://schemas.microsoft.com/office/powerpoint/2010/main" val="2922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History of FED Open Market Ops</a:t>
            </a:r>
          </a:p>
        </p:txBody>
      </p:sp>
      <p:sp>
        <p:nvSpPr>
          <p:cNvPr id="8" name="Slide Number Placeholder 7"/>
          <p:cNvSpPr>
            <a:spLocks noGrp="1"/>
          </p:cNvSpPr>
          <p:nvPr>
            <p:ph type="sldNum" sz="quarter" idx="12"/>
          </p:nvPr>
        </p:nvSpPr>
        <p:spPr/>
        <p:txBody>
          <a:bodyPr/>
          <a:lstStyle/>
          <a:p>
            <a:fld id="{9FF01B69-8362-4670-92F1-6714EC71AC29}" type="slidenum">
              <a:rPr lang="en-US" smtClean="0"/>
              <a:t>5</a:t>
            </a:fld>
            <a:endParaRPr lang="en-US" dirty="0"/>
          </a:p>
        </p:txBody>
      </p:sp>
      <p:graphicFrame>
        <p:nvGraphicFramePr>
          <p:cNvPr id="56" name="Chart 55">
            <a:extLst>
              <a:ext uri="{FF2B5EF4-FFF2-40B4-BE49-F238E27FC236}">
                <a16:creationId xmlns:a16="http://schemas.microsoft.com/office/drawing/2014/main" id="{E8759A39-9881-6EA0-DBB7-555EDF64BE94}"/>
              </a:ext>
            </a:extLst>
          </p:cNvPr>
          <p:cNvGraphicFramePr>
            <a:graphicFrameLocks/>
          </p:cNvGraphicFramePr>
          <p:nvPr/>
        </p:nvGraphicFramePr>
        <p:xfrm>
          <a:off x="388620" y="1588216"/>
          <a:ext cx="8921822" cy="3932285"/>
        </p:xfrm>
        <a:graphic>
          <a:graphicData uri="http://schemas.openxmlformats.org/drawingml/2006/chart">
            <c:chart xmlns:c="http://schemas.openxmlformats.org/drawingml/2006/chart" xmlns:r="http://schemas.openxmlformats.org/officeDocument/2006/relationships" r:id="rId2"/>
          </a:graphicData>
        </a:graphic>
      </p:graphicFrame>
      <p:sp>
        <p:nvSpPr>
          <p:cNvPr id="79" name="Rectangle 78">
            <a:extLst>
              <a:ext uri="{FF2B5EF4-FFF2-40B4-BE49-F238E27FC236}">
                <a16:creationId xmlns:a16="http://schemas.microsoft.com/office/drawing/2014/main" id="{A87A1C84-1110-5E45-5F3A-8C6E8E301408}"/>
              </a:ext>
            </a:extLst>
          </p:cNvPr>
          <p:cNvSpPr/>
          <p:nvPr/>
        </p:nvSpPr>
        <p:spPr>
          <a:xfrm>
            <a:off x="5484871" y="2358510"/>
            <a:ext cx="1498388" cy="32600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B3843F30-7499-E5F3-4105-DCC90923A90F}"/>
              </a:ext>
            </a:extLst>
          </p:cNvPr>
          <p:cNvSpPr/>
          <p:nvPr/>
        </p:nvSpPr>
        <p:spPr>
          <a:xfrm>
            <a:off x="4814173" y="2360991"/>
            <a:ext cx="674321" cy="3264684"/>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E0E08BF1-8F0A-6C8A-1BA9-CD141F85F4D9}"/>
              </a:ext>
            </a:extLst>
          </p:cNvPr>
          <p:cNvGrpSpPr/>
          <p:nvPr/>
        </p:nvGrpSpPr>
        <p:grpSpPr>
          <a:xfrm>
            <a:off x="8326763" y="2034770"/>
            <a:ext cx="1236388" cy="3583764"/>
            <a:chOff x="1098768" y="872321"/>
            <a:chExt cx="462871" cy="4257661"/>
          </a:xfrm>
        </p:grpSpPr>
        <p:sp>
          <p:nvSpPr>
            <p:cNvPr id="82" name="Rectangle 81">
              <a:extLst>
                <a:ext uri="{FF2B5EF4-FFF2-40B4-BE49-F238E27FC236}">
                  <a16:creationId xmlns:a16="http://schemas.microsoft.com/office/drawing/2014/main" id="{6FE75002-B3A7-08F4-AD07-9E06CAD20E4D}"/>
                </a:ext>
              </a:extLst>
            </p:cNvPr>
            <p:cNvSpPr/>
            <p:nvPr/>
          </p:nvSpPr>
          <p:spPr>
            <a:xfrm>
              <a:off x="1127336" y="1250376"/>
              <a:ext cx="374164" cy="3879606"/>
            </a:xfrm>
            <a:prstGeom prst="rect">
              <a:avLst/>
            </a:pr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B1FABB1D-AA29-8D15-6952-F68BA998066C}"/>
                </a:ext>
              </a:extLst>
            </p:cNvPr>
            <p:cNvSpPr/>
            <p:nvPr/>
          </p:nvSpPr>
          <p:spPr>
            <a:xfrm>
              <a:off x="1098768" y="872321"/>
              <a:ext cx="462871" cy="304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5">
                      <a:lumMod val="75000"/>
                    </a:schemeClr>
                  </a:solidFill>
                </a:rPr>
                <a:t>Balance Sheet Expansion</a:t>
              </a:r>
            </a:p>
          </p:txBody>
        </p:sp>
      </p:grpSp>
      <p:grpSp>
        <p:nvGrpSpPr>
          <p:cNvPr id="84" name="Group 83">
            <a:extLst>
              <a:ext uri="{FF2B5EF4-FFF2-40B4-BE49-F238E27FC236}">
                <a16:creationId xmlns:a16="http://schemas.microsoft.com/office/drawing/2014/main" id="{180664C2-0BFD-1ED9-D262-77DFCBCA907B}"/>
              </a:ext>
            </a:extLst>
          </p:cNvPr>
          <p:cNvGrpSpPr/>
          <p:nvPr/>
        </p:nvGrpSpPr>
        <p:grpSpPr>
          <a:xfrm>
            <a:off x="6979001" y="1977445"/>
            <a:ext cx="1307491" cy="3643849"/>
            <a:chOff x="1125742" y="800935"/>
            <a:chExt cx="489490" cy="4329046"/>
          </a:xfrm>
        </p:grpSpPr>
        <p:sp>
          <p:nvSpPr>
            <p:cNvPr id="85" name="Rectangle 84">
              <a:extLst>
                <a:ext uri="{FF2B5EF4-FFF2-40B4-BE49-F238E27FC236}">
                  <a16:creationId xmlns:a16="http://schemas.microsoft.com/office/drawing/2014/main" id="{0896618A-C373-C7B1-7217-ABEE8493296E}"/>
                </a:ext>
              </a:extLst>
            </p:cNvPr>
            <p:cNvSpPr/>
            <p:nvPr/>
          </p:nvSpPr>
          <p:spPr>
            <a:xfrm>
              <a:off x="1127336" y="1254681"/>
              <a:ext cx="487896" cy="3875300"/>
            </a:xfrm>
            <a:prstGeom prst="rect">
              <a:avLst/>
            </a:prstGeom>
            <a:solidFill>
              <a:schemeClr val="accent6">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465D24E7-934D-E9DA-C52A-7E7C368D1BDA}"/>
                </a:ext>
              </a:extLst>
            </p:cNvPr>
            <p:cNvSpPr/>
            <p:nvPr/>
          </p:nvSpPr>
          <p:spPr>
            <a:xfrm>
              <a:off x="1125742" y="800935"/>
              <a:ext cx="487896" cy="45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6"/>
                  </a:solidFill>
                </a:rPr>
                <a:t>Balance Sheet Normalization</a:t>
              </a:r>
            </a:p>
          </p:txBody>
        </p:sp>
      </p:grpSp>
      <p:grpSp>
        <p:nvGrpSpPr>
          <p:cNvPr id="87" name="Group 86">
            <a:extLst>
              <a:ext uri="{FF2B5EF4-FFF2-40B4-BE49-F238E27FC236}">
                <a16:creationId xmlns:a16="http://schemas.microsoft.com/office/drawing/2014/main" id="{3F1523E8-73BA-9046-6A37-787A7A291D45}"/>
              </a:ext>
            </a:extLst>
          </p:cNvPr>
          <p:cNvGrpSpPr/>
          <p:nvPr/>
        </p:nvGrpSpPr>
        <p:grpSpPr>
          <a:xfrm>
            <a:off x="4214779" y="2051220"/>
            <a:ext cx="1256210" cy="3572836"/>
            <a:chOff x="1120678" y="885302"/>
            <a:chExt cx="470292" cy="4244679"/>
          </a:xfrm>
        </p:grpSpPr>
        <p:sp>
          <p:nvSpPr>
            <p:cNvPr id="88" name="Rectangle 87">
              <a:extLst>
                <a:ext uri="{FF2B5EF4-FFF2-40B4-BE49-F238E27FC236}">
                  <a16:creationId xmlns:a16="http://schemas.microsoft.com/office/drawing/2014/main" id="{CA5E4493-2FBF-83EE-4FAB-925CF094AD82}"/>
                </a:ext>
              </a:extLst>
            </p:cNvPr>
            <p:cNvSpPr/>
            <p:nvPr/>
          </p:nvSpPr>
          <p:spPr>
            <a:xfrm>
              <a:off x="1120678" y="1251399"/>
              <a:ext cx="227186" cy="3878582"/>
            </a:xfrm>
            <a:prstGeom prst="rect">
              <a:avLst/>
            </a:prstGeom>
            <a:solidFill>
              <a:schemeClr val="bg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602B3005-2D8A-010D-D473-C5AB192D8A20}"/>
                </a:ext>
              </a:extLst>
            </p:cNvPr>
            <p:cNvSpPr/>
            <p:nvPr/>
          </p:nvSpPr>
          <p:spPr>
            <a:xfrm>
              <a:off x="1120678" y="885302"/>
              <a:ext cx="470292" cy="304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QE3</a:t>
              </a:r>
            </a:p>
          </p:txBody>
        </p:sp>
      </p:grpSp>
      <p:grpSp>
        <p:nvGrpSpPr>
          <p:cNvPr id="90" name="Group 89">
            <a:extLst>
              <a:ext uri="{FF2B5EF4-FFF2-40B4-BE49-F238E27FC236}">
                <a16:creationId xmlns:a16="http://schemas.microsoft.com/office/drawing/2014/main" id="{F203FABD-14A0-4AAB-B7BB-046F1AF0FD49}"/>
              </a:ext>
            </a:extLst>
          </p:cNvPr>
          <p:cNvGrpSpPr/>
          <p:nvPr/>
        </p:nvGrpSpPr>
        <p:grpSpPr>
          <a:xfrm>
            <a:off x="1832931" y="2057410"/>
            <a:ext cx="895085" cy="3566645"/>
            <a:chOff x="1226820" y="892656"/>
            <a:chExt cx="800100" cy="4237325"/>
          </a:xfrm>
        </p:grpSpPr>
        <p:sp>
          <p:nvSpPr>
            <p:cNvPr id="91" name="Rectangle 90">
              <a:extLst>
                <a:ext uri="{FF2B5EF4-FFF2-40B4-BE49-F238E27FC236}">
                  <a16:creationId xmlns:a16="http://schemas.microsoft.com/office/drawing/2014/main" id="{D70B6136-50EA-A78A-FA32-D10D9007D0C6}"/>
                </a:ext>
              </a:extLst>
            </p:cNvPr>
            <p:cNvSpPr/>
            <p:nvPr/>
          </p:nvSpPr>
          <p:spPr>
            <a:xfrm>
              <a:off x="1226820" y="1250375"/>
              <a:ext cx="800100" cy="3879606"/>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FEFDAD76-5486-8E59-B6B4-3E85FBDCE180}"/>
                </a:ext>
              </a:extLst>
            </p:cNvPr>
            <p:cNvSpPr/>
            <p:nvPr/>
          </p:nvSpPr>
          <p:spPr>
            <a:xfrm>
              <a:off x="1226820" y="892656"/>
              <a:ext cx="800100" cy="304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QE1</a:t>
              </a:r>
            </a:p>
          </p:txBody>
        </p:sp>
      </p:grpSp>
      <p:grpSp>
        <p:nvGrpSpPr>
          <p:cNvPr id="93" name="Group 92">
            <a:extLst>
              <a:ext uri="{FF2B5EF4-FFF2-40B4-BE49-F238E27FC236}">
                <a16:creationId xmlns:a16="http://schemas.microsoft.com/office/drawing/2014/main" id="{345341DA-01C0-333C-4C97-8BB3C4D3EFF1}"/>
              </a:ext>
            </a:extLst>
          </p:cNvPr>
          <p:cNvGrpSpPr/>
          <p:nvPr/>
        </p:nvGrpSpPr>
        <p:grpSpPr>
          <a:xfrm>
            <a:off x="2788560" y="2057410"/>
            <a:ext cx="737040" cy="3566645"/>
            <a:chOff x="1102806" y="892656"/>
            <a:chExt cx="647554" cy="4237324"/>
          </a:xfrm>
        </p:grpSpPr>
        <p:sp>
          <p:nvSpPr>
            <p:cNvPr id="94" name="Rectangle 93">
              <a:extLst>
                <a:ext uri="{FF2B5EF4-FFF2-40B4-BE49-F238E27FC236}">
                  <a16:creationId xmlns:a16="http://schemas.microsoft.com/office/drawing/2014/main" id="{C7813B63-C436-9602-B484-815AEB72D05E}"/>
                </a:ext>
              </a:extLst>
            </p:cNvPr>
            <p:cNvSpPr/>
            <p:nvPr/>
          </p:nvSpPr>
          <p:spPr>
            <a:xfrm>
              <a:off x="1171728" y="1250373"/>
              <a:ext cx="523594" cy="38796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5E9CA0D-7D0E-72E1-9DAB-5C2402CB2F68}"/>
                </a:ext>
              </a:extLst>
            </p:cNvPr>
            <p:cNvSpPr/>
            <p:nvPr/>
          </p:nvSpPr>
          <p:spPr>
            <a:xfrm>
              <a:off x="1102806" y="892656"/>
              <a:ext cx="647554" cy="304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rPr>
                <a:t>QE2</a:t>
              </a:r>
            </a:p>
          </p:txBody>
        </p:sp>
      </p:grpSp>
      <p:grpSp>
        <p:nvGrpSpPr>
          <p:cNvPr id="96" name="Group 95">
            <a:extLst>
              <a:ext uri="{FF2B5EF4-FFF2-40B4-BE49-F238E27FC236}">
                <a16:creationId xmlns:a16="http://schemas.microsoft.com/office/drawing/2014/main" id="{C5DE9E34-6353-D3E4-E5E6-F5B363B85689}"/>
              </a:ext>
            </a:extLst>
          </p:cNvPr>
          <p:cNvGrpSpPr/>
          <p:nvPr/>
        </p:nvGrpSpPr>
        <p:grpSpPr>
          <a:xfrm>
            <a:off x="3363037" y="1984962"/>
            <a:ext cx="966877" cy="3639091"/>
            <a:chOff x="1055741" y="806584"/>
            <a:chExt cx="966877" cy="4323394"/>
          </a:xfrm>
        </p:grpSpPr>
        <p:sp>
          <p:nvSpPr>
            <p:cNvPr id="97" name="Rectangle 96">
              <a:extLst>
                <a:ext uri="{FF2B5EF4-FFF2-40B4-BE49-F238E27FC236}">
                  <a16:creationId xmlns:a16="http://schemas.microsoft.com/office/drawing/2014/main" id="{8DB09812-C5F6-8C62-0394-AFF6A6CFD2C8}"/>
                </a:ext>
              </a:extLst>
            </p:cNvPr>
            <p:cNvSpPr/>
            <p:nvPr/>
          </p:nvSpPr>
          <p:spPr>
            <a:xfrm>
              <a:off x="1166003" y="1251399"/>
              <a:ext cx="741479" cy="3878579"/>
            </a:xfrm>
            <a:prstGeom prst="rect">
              <a:avLst/>
            </a:prstGeom>
            <a:solidFill>
              <a:schemeClr val="accent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CA25DFFF-AA9E-17DB-C112-81E2E2C1BE7F}"/>
                </a:ext>
              </a:extLst>
            </p:cNvPr>
            <p:cNvSpPr/>
            <p:nvPr/>
          </p:nvSpPr>
          <p:spPr>
            <a:xfrm>
              <a:off x="1055741" y="806584"/>
              <a:ext cx="966877" cy="42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lumMod val="75000"/>
                    </a:schemeClr>
                  </a:solidFill>
                </a:rPr>
                <a:t>Operation Twist</a:t>
              </a:r>
            </a:p>
          </p:txBody>
        </p:sp>
      </p:grpSp>
      <p:graphicFrame>
        <p:nvGraphicFramePr>
          <p:cNvPr id="99" name="Chart 98">
            <a:extLst>
              <a:ext uri="{FF2B5EF4-FFF2-40B4-BE49-F238E27FC236}">
                <a16:creationId xmlns:a16="http://schemas.microsoft.com/office/drawing/2014/main" id="{DCC395F9-F0C2-C052-1AAA-1DC394EFAF58}"/>
              </a:ext>
            </a:extLst>
          </p:cNvPr>
          <p:cNvGraphicFramePr>
            <a:graphicFrameLocks/>
          </p:cNvGraphicFramePr>
          <p:nvPr>
            <p:extLst>
              <p:ext uri="{D42A27DB-BD31-4B8C-83A1-F6EECF244321}">
                <p14:modId xmlns:p14="http://schemas.microsoft.com/office/powerpoint/2010/main" val="717797457"/>
              </p:ext>
            </p:extLst>
          </p:nvPr>
        </p:nvGraphicFramePr>
        <p:xfrm>
          <a:off x="1523948" y="1845950"/>
          <a:ext cx="7878564" cy="4510400"/>
        </p:xfrm>
        <a:graphic>
          <a:graphicData uri="http://schemas.openxmlformats.org/drawingml/2006/chart">
            <c:chart xmlns:c="http://schemas.openxmlformats.org/drawingml/2006/chart" xmlns:r="http://schemas.openxmlformats.org/officeDocument/2006/relationships" r:id="rId3"/>
          </a:graphicData>
        </a:graphic>
      </p:graphicFrame>
      <p:sp>
        <p:nvSpPr>
          <p:cNvPr id="100" name="TextBox 99">
            <a:extLst>
              <a:ext uri="{FF2B5EF4-FFF2-40B4-BE49-F238E27FC236}">
                <a16:creationId xmlns:a16="http://schemas.microsoft.com/office/drawing/2014/main" id="{446D5C62-0491-09ED-AA9D-A84DE74044B9}"/>
              </a:ext>
            </a:extLst>
          </p:cNvPr>
          <p:cNvSpPr txBox="1"/>
          <p:nvPr/>
        </p:nvSpPr>
        <p:spPr>
          <a:xfrm>
            <a:off x="5635690" y="1921681"/>
            <a:ext cx="1347569" cy="461665"/>
          </a:xfrm>
          <a:prstGeom prst="rect">
            <a:avLst/>
          </a:prstGeom>
          <a:noFill/>
        </p:spPr>
        <p:txBody>
          <a:bodyPr wrap="square" rtlCol="0">
            <a:spAutoFit/>
          </a:bodyPr>
          <a:lstStyle/>
          <a:p>
            <a:pPr algn="ctr"/>
            <a:r>
              <a:rPr lang="en-US" sz="1200" b="1" dirty="0">
                <a:solidFill>
                  <a:schemeClr val="accent1">
                    <a:lumMod val="50000"/>
                  </a:schemeClr>
                </a:solidFill>
              </a:rPr>
              <a:t>Quantitative Accommodation</a:t>
            </a:r>
          </a:p>
        </p:txBody>
      </p:sp>
      <p:pic>
        <p:nvPicPr>
          <p:cNvPr id="102" name="Picture 101">
            <a:extLst>
              <a:ext uri="{FF2B5EF4-FFF2-40B4-BE49-F238E27FC236}">
                <a16:creationId xmlns:a16="http://schemas.microsoft.com/office/drawing/2014/main" id="{E5C0BFC0-D2DC-0049-E38E-A3C1CE839448}"/>
              </a:ext>
            </a:extLst>
          </p:cNvPr>
          <p:cNvPicPr>
            <a:picLocks noChangeAspect="1"/>
          </p:cNvPicPr>
          <p:nvPr/>
        </p:nvPicPr>
        <p:blipFill>
          <a:blip r:embed="rId4"/>
          <a:stretch>
            <a:fillRect/>
          </a:stretch>
        </p:blipFill>
        <p:spPr>
          <a:xfrm>
            <a:off x="1779012" y="2591229"/>
            <a:ext cx="7703820" cy="2662763"/>
          </a:xfrm>
          <a:prstGeom prst="rect">
            <a:avLst/>
          </a:prstGeom>
        </p:spPr>
      </p:pic>
      <p:sp>
        <p:nvSpPr>
          <p:cNvPr id="103" name="TextBox 102">
            <a:extLst>
              <a:ext uri="{FF2B5EF4-FFF2-40B4-BE49-F238E27FC236}">
                <a16:creationId xmlns:a16="http://schemas.microsoft.com/office/drawing/2014/main" id="{5B39777F-50FC-6548-CF88-442A65295B69}"/>
              </a:ext>
            </a:extLst>
          </p:cNvPr>
          <p:cNvSpPr txBox="1"/>
          <p:nvPr/>
        </p:nvSpPr>
        <p:spPr>
          <a:xfrm>
            <a:off x="4733049" y="2320980"/>
            <a:ext cx="883615" cy="307777"/>
          </a:xfrm>
          <a:prstGeom prst="rect">
            <a:avLst/>
          </a:prstGeom>
          <a:noFill/>
        </p:spPr>
        <p:txBody>
          <a:bodyPr wrap="square" rtlCol="0">
            <a:spAutoFit/>
          </a:bodyPr>
          <a:lstStyle/>
          <a:p>
            <a:r>
              <a:rPr lang="en-US" sz="1400" dirty="0"/>
              <a:t>Tapering</a:t>
            </a:r>
          </a:p>
        </p:txBody>
      </p:sp>
    </p:spTree>
    <p:extLst>
      <p:ext uri="{BB962C8B-B14F-4D97-AF65-F5344CB8AC3E}">
        <p14:creationId xmlns:p14="http://schemas.microsoft.com/office/powerpoint/2010/main" val="109927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rPr>
              <a:t>The U.S. Economy</a:t>
            </a:r>
          </a:p>
        </p:txBody>
      </p:sp>
      <p:sp>
        <p:nvSpPr>
          <p:cNvPr id="3" name="Content Placeholder 2"/>
          <p:cNvSpPr>
            <a:spLocks noGrp="1"/>
          </p:cNvSpPr>
          <p:nvPr>
            <p:ph idx="1"/>
          </p:nvPr>
        </p:nvSpPr>
        <p:spPr>
          <a:xfrm>
            <a:off x="703385" y="2110154"/>
            <a:ext cx="10930597" cy="4111603"/>
          </a:xfrm>
        </p:spPr>
        <p:txBody>
          <a:bodyPr>
            <a:normAutofit fontScale="92500" lnSpcReduction="10000"/>
          </a:bodyPr>
          <a:lstStyle/>
          <a:p>
            <a:pPr marL="0" indent="0">
              <a:lnSpc>
                <a:spcPct val="150000"/>
              </a:lnSpc>
              <a:buNone/>
            </a:pPr>
            <a:r>
              <a:rPr lang="en-US" sz="2000" dirty="0">
                <a:solidFill>
                  <a:schemeClr val="accent1">
                    <a:lumMod val="50000"/>
                  </a:schemeClr>
                </a:solidFill>
                <a:cs typeface="Calibri" panose="020F0502020204030204" pitchFamily="34" charset="0"/>
              </a:rPr>
              <a:t>PAST:</a:t>
            </a:r>
          </a:p>
          <a:p>
            <a:pPr>
              <a:lnSpc>
                <a:spcPct val="150000"/>
              </a:lnSpc>
            </a:pPr>
            <a:r>
              <a:rPr lang="en-US" sz="2000" dirty="0">
                <a:cs typeface="Calibri" panose="020F0502020204030204" pitchFamily="34" charset="0"/>
              </a:rPr>
              <a:t>The Fed, Treasury &amp; Congress, since the GFC, have embarked on easy monetary policy, untested balance sheet expansion through Quantitative Easing (QE), as well as open market operations shoring up the repo market.</a:t>
            </a:r>
          </a:p>
          <a:p>
            <a:pPr>
              <a:lnSpc>
                <a:spcPct val="150000"/>
              </a:lnSpc>
            </a:pPr>
            <a:r>
              <a:rPr lang="en-US" sz="2000" dirty="0">
                <a:cs typeface="Calibri" panose="020F0502020204030204" pitchFamily="34" charset="0"/>
              </a:rPr>
              <a:t>Covid accelerated the policy responses, stoking the flames of  inflation.</a:t>
            </a:r>
          </a:p>
          <a:p>
            <a:pPr marL="0" indent="0">
              <a:lnSpc>
                <a:spcPct val="150000"/>
              </a:lnSpc>
              <a:buNone/>
            </a:pPr>
            <a:r>
              <a:rPr lang="en-US" sz="2000" dirty="0">
                <a:solidFill>
                  <a:schemeClr val="accent1">
                    <a:lumMod val="50000"/>
                  </a:schemeClr>
                </a:solidFill>
                <a:cs typeface="Calibri" panose="020F0502020204030204" pitchFamily="34" charset="0"/>
              </a:rPr>
              <a:t>PRESENT:</a:t>
            </a:r>
          </a:p>
          <a:p>
            <a:pPr marL="0" indent="0">
              <a:lnSpc>
                <a:spcPct val="150000"/>
              </a:lnSpc>
              <a:buNone/>
            </a:pPr>
            <a:r>
              <a:rPr lang="en-US" sz="2000" dirty="0">
                <a:cs typeface="Calibri" panose="020F0502020204030204" pitchFamily="34" charset="0"/>
              </a:rPr>
              <a:t>Too low for too long  &gt;&gt;  Is now turning into rapid rate rises and QT, likely for too long.</a:t>
            </a:r>
          </a:p>
          <a:p>
            <a:pPr marL="0" indent="0">
              <a:lnSpc>
                <a:spcPct val="150000"/>
              </a:lnSpc>
              <a:buNone/>
            </a:pPr>
            <a:r>
              <a:rPr lang="en-US" sz="2000" dirty="0">
                <a:cs typeface="Calibri" panose="020F0502020204030204" pitchFamily="34" charset="0"/>
              </a:rPr>
              <a:t>Remember:  Inflation was Transitory; new Fed lingo – a Soft Landing.</a:t>
            </a:r>
          </a:p>
          <a:p>
            <a:pPr marL="0" indent="0">
              <a:lnSpc>
                <a:spcPct val="150000"/>
              </a:lnSpc>
              <a:buNone/>
            </a:pPr>
            <a:endParaRPr lang="en-US" sz="2000" dirty="0">
              <a:cs typeface="Calibri" panose="020F0502020204030204" pitchFamily="34" charset="0"/>
            </a:endParaRPr>
          </a:p>
          <a:p>
            <a:pPr marL="0" indent="0">
              <a:lnSpc>
                <a:spcPct val="150000"/>
              </a:lnSpc>
              <a:buNone/>
            </a:pPr>
            <a:endParaRPr lang="en-US" sz="2000" dirty="0">
              <a:cs typeface="Calibri" panose="020F0502020204030204" pitchFamily="34" charset="0"/>
            </a:endParaRPr>
          </a:p>
          <a:p>
            <a:pPr>
              <a:buFont typeface="Wingdings" panose="05000000000000000000" pitchFamily="2" charset="2"/>
              <a:buChar char="§"/>
            </a:pPr>
            <a:endParaRPr lang="en-US" sz="2000" dirty="0">
              <a:cs typeface="Calibri" panose="020F0502020204030204" pitchFamily="34" charset="0"/>
            </a:endParaRPr>
          </a:p>
        </p:txBody>
      </p:sp>
      <p:sp>
        <p:nvSpPr>
          <p:cNvPr id="8" name="Slide Number Placeholder 7"/>
          <p:cNvSpPr>
            <a:spLocks noGrp="1"/>
          </p:cNvSpPr>
          <p:nvPr>
            <p:ph type="sldNum" sz="quarter" idx="12"/>
          </p:nvPr>
        </p:nvSpPr>
        <p:spPr/>
        <p:txBody>
          <a:bodyPr/>
          <a:lstStyle/>
          <a:p>
            <a:fld id="{9FF01B69-8362-4670-92F1-6714EC71AC29}" type="slidenum">
              <a:rPr lang="en-US" smtClean="0"/>
              <a:t>6</a:t>
            </a:fld>
            <a:endParaRPr lang="en-US" dirty="0"/>
          </a:p>
        </p:txBody>
      </p:sp>
    </p:spTree>
    <p:extLst>
      <p:ext uri="{BB962C8B-B14F-4D97-AF65-F5344CB8AC3E}">
        <p14:creationId xmlns:p14="http://schemas.microsoft.com/office/powerpoint/2010/main" val="143056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 Result of QE, stimulus and Covid demand shock					</a:t>
            </a:r>
          </a:p>
        </p:txBody>
      </p:sp>
      <p:sp>
        <p:nvSpPr>
          <p:cNvPr id="3" name="Content Placeholder 2"/>
          <p:cNvSpPr>
            <a:spLocks noGrp="1"/>
          </p:cNvSpPr>
          <p:nvPr>
            <p:ph idx="1"/>
          </p:nvPr>
        </p:nvSpPr>
        <p:spPr>
          <a:xfrm>
            <a:off x="703385" y="2110154"/>
            <a:ext cx="10930597" cy="3784209"/>
          </a:xfrm>
        </p:spPr>
        <p:txBody>
          <a:bodyPr>
            <a:normAutofit/>
          </a:bodyPr>
          <a:lstStyle/>
          <a:p>
            <a:pPr marL="0" indent="0">
              <a:buNone/>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9FF01B69-8362-4670-92F1-6714EC71AC29}" type="slidenum">
              <a:rPr lang="en-US" smtClean="0"/>
              <a:t>7</a:t>
            </a:fld>
            <a:endParaRPr lang="en-US" dirty="0"/>
          </a:p>
        </p:txBody>
      </p:sp>
      <p:pic>
        <p:nvPicPr>
          <p:cNvPr id="4" name="Picture 3">
            <a:extLst>
              <a:ext uri="{FF2B5EF4-FFF2-40B4-BE49-F238E27FC236}">
                <a16:creationId xmlns:a16="http://schemas.microsoft.com/office/drawing/2014/main" id="{B6BBA171-AF5D-FAB4-FA5F-601ECA50EA9F}"/>
              </a:ext>
            </a:extLst>
          </p:cNvPr>
          <p:cNvPicPr>
            <a:picLocks noChangeAspect="1"/>
          </p:cNvPicPr>
          <p:nvPr/>
        </p:nvPicPr>
        <p:blipFill>
          <a:blip r:embed="rId2"/>
          <a:stretch>
            <a:fillRect/>
          </a:stretch>
        </p:blipFill>
        <p:spPr>
          <a:xfrm>
            <a:off x="1903476" y="2152675"/>
            <a:ext cx="8078724" cy="4415028"/>
          </a:xfrm>
          <a:prstGeom prst="rect">
            <a:avLst/>
          </a:prstGeom>
        </p:spPr>
      </p:pic>
      <p:sp>
        <p:nvSpPr>
          <p:cNvPr id="5" name="TextBox 4">
            <a:extLst>
              <a:ext uri="{FF2B5EF4-FFF2-40B4-BE49-F238E27FC236}">
                <a16:creationId xmlns:a16="http://schemas.microsoft.com/office/drawing/2014/main" id="{01C5F0D2-ADA5-F9A0-A413-ED3443DB4CFB}"/>
              </a:ext>
            </a:extLst>
          </p:cNvPr>
          <p:cNvSpPr txBox="1"/>
          <p:nvPr/>
        </p:nvSpPr>
        <p:spPr>
          <a:xfrm>
            <a:off x="3136900" y="2381250"/>
            <a:ext cx="1297278" cy="461665"/>
          </a:xfrm>
          <a:prstGeom prst="rect">
            <a:avLst/>
          </a:prstGeom>
          <a:noFill/>
        </p:spPr>
        <p:txBody>
          <a:bodyPr wrap="none" rtlCol="0">
            <a:spAutoFit/>
          </a:bodyPr>
          <a:lstStyle/>
          <a:p>
            <a:r>
              <a:rPr lang="en-US" sz="2400" dirty="0"/>
              <a:t>Inflation </a:t>
            </a:r>
          </a:p>
        </p:txBody>
      </p:sp>
    </p:spTree>
    <p:extLst>
      <p:ext uri="{BB962C8B-B14F-4D97-AF65-F5344CB8AC3E}">
        <p14:creationId xmlns:p14="http://schemas.microsoft.com/office/powerpoint/2010/main" val="60156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Market response to Inflation, YTD through August 2022</a:t>
            </a:r>
          </a:p>
        </p:txBody>
      </p:sp>
      <p:sp>
        <p:nvSpPr>
          <p:cNvPr id="8" name="Slide Number Placeholder 7"/>
          <p:cNvSpPr>
            <a:spLocks noGrp="1"/>
          </p:cNvSpPr>
          <p:nvPr>
            <p:ph type="sldNum" sz="quarter" idx="12"/>
          </p:nvPr>
        </p:nvSpPr>
        <p:spPr/>
        <p:txBody>
          <a:bodyPr/>
          <a:lstStyle/>
          <a:p>
            <a:fld id="{9FF01B69-8362-4670-92F1-6714EC71AC29}" type="slidenum">
              <a:rPr lang="en-US" smtClean="0"/>
              <a:t>8</a:t>
            </a:fld>
            <a:endParaRPr lang="en-US" dirty="0"/>
          </a:p>
        </p:txBody>
      </p:sp>
      <p:sp>
        <p:nvSpPr>
          <p:cNvPr id="13" name="Text Placeholder 11">
            <a:extLst>
              <a:ext uri="{FF2B5EF4-FFF2-40B4-BE49-F238E27FC236}">
                <a16:creationId xmlns:a16="http://schemas.microsoft.com/office/drawing/2014/main" id="{B2132DB2-FD2E-964A-D34C-F6C39CB3ECAE}"/>
              </a:ext>
            </a:extLst>
          </p:cNvPr>
          <p:cNvSpPr txBox="1">
            <a:spLocks/>
          </p:cNvSpPr>
          <p:nvPr/>
        </p:nvSpPr>
        <p:spPr>
          <a:xfrm>
            <a:off x="838200" y="6277991"/>
            <a:ext cx="9657518" cy="429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t>Notes: 2022 bear market is ongoing; represents historical bear markets since 1970. *Length of Recovery represents time to recoup losses from the start of the bear market.</a:t>
            </a:r>
          </a:p>
          <a:p>
            <a:r>
              <a:rPr lang="en-US" sz="900"/>
              <a:t>Sources: S&amp;P, FactSet, NEPC</a:t>
            </a:r>
            <a:endParaRPr lang="en-US" sz="900" dirty="0"/>
          </a:p>
        </p:txBody>
      </p:sp>
      <p:pic>
        <p:nvPicPr>
          <p:cNvPr id="16" name="Picture 4">
            <a:extLst>
              <a:ext uri="{FF2B5EF4-FFF2-40B4-BE49-F238E27FC236}">
                <a16:creationId xmlns:a16="http://schemas.microsoft.com/office/drawing/2014/main" id="{61EE62C1-1CBB-D2D1-1F42-669CFC5E383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21765"/>
          <a:stretch>
            <a:fillRect/>
          </a:stretch>
        </p:blipFill>
        <p:spPr bwMode="auto">
          <a:xfrm>
            <a:off x="2497135" y="1825625"/>
            <a:ext cx="719772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44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Bear Markets – historical context.</a:t>
            </a:r>
          </a:p>
        </p:txBody>
      </p:sp>
      <p:sp>
        <p:nvSpPr>
          <p:cNvPr id="8" name="Slide Number Placeholder 7"/>
          <p:cNvSpPr>
            <a:spLocks noGrp="1"/>
          </p:cNvSpPr>
          <p:nvPr>
            <p:ph type="sldNum" sz="quarter" idx="12"/>
          </p:nvPr>
        </p:nvSpPr>
        <p:spPr/>
        <p:txBody>
          <a:bodyPr/>
          <a:lstStyle/>
          <a:p>
            <a:fld id="{9FF01B69-8362-4670-92F1-6714EC71AC29}" type="slidenum">
              <a:rPr lang="en-US" smtClean="0"/>
              <a:t>9</a:t>
            </a:fld>
            <a:endParaRPr lang="en-US" dirty="0"/>
          </a:p>
        </p:txBody>
      </p:sp>
      <p:pic>
        <p:nvPicPr>
          <p:cNvPr id="12" name="Content Placeholder 11">
            <a:extLst>
              <a:ext uri="{FF2B5EF4-FFF2-40B4-BE49-F238E27FC236}">
                <a16:creationId xmlns:a16="http://schemas.microsoft.com/office/drawing/2014/main" id="{3C903051-6A51-EA78-65D1-B1CCD902E526}"/>
              </a:ext>
            </a:extLst>
          </p:cNvPr>
          <p:cNvPicPr>
            <a:picLocks noGrp="1" noChangeAspect="1"/>
          </p:cNvPicPr>
          <p:nvPr>
            <p:ph idx="1"/>
          </p:nvPr>
        </p:nvPicPr>
        <p:blipFill>
          <a:blip r:embed="rId2"/>
          <a:stretch>
            <a:fillRect/>
          </a:stretch>
        </p:blipFill>
        <p:spPr>
          <a:xfrm>
            <a:off x="917125" y="1847850"/>
            <a:ext cx="7945856" cy="4351338"/>
          </a:xfrm>
          <a:prstGeom prst="rect">
            <a:avLst/>
          </a:prstGeom>
        </p:spPr>
      </p:pic>
      <p:sp>
        <p:nvSpPr>
          <p:cNvPr id="13" name="Text Placeholder 11">
            <a:extLst>
              <a:ext uri="{FF2B5EF4-FFF2-40B4-BE49-F238E27FC236}">
                <a16:creationId xmlns:a16="http://schemas.microsoft.com/office/drawing/2014/main" id="{B2132DB2-FD2E-964A-D34C-F6C39CB3ECAE}"/>
              </a:ext>
            </a:extLst>
          </p:cNvPr>
          <p:cNvSpPr txBox="1">
            <a:spLocks/>
          </p:cNvSpPr>
          <p:nvPr/>
        </p:nvSpPr>
        <p:spPr>
          <a:xfrm>
            <a:off x="838200" y="6277991"/>
            <a:ext cx="9657518" cy="429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a:t>Notes: 2022 bear market is ongoing; represents historical bear markets since 1970. *Length of Recovery represents time to recoup losses from the start of the bear market.</a:t>
            </a:r>
          </a:p>
          <a:p>
            <a:r>
              <a:rPr lang="en-US" sz="900"/>
              <a:t>Sources: S&amp;P, FactSet, NEPC</a:t>
            </a:r>
            <a:endParaRPr lang="en-US" sz="900" dirty="0"/>
          </a:p>
        </p:txBody>
      </p:sp>
    </p:spTree>
    <p:extLst>
      <p:ext uri="{BB962C8B-B14F-4D97-AF65-F5344CB8AC3E}">
        <p14:creationId xmlns:p14="http://schemas.microsoft.com/office/powerpoint/2010/main" val="888518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PC 2021">
    <a:dk1>
      <a:srgbClr val="6B6B6B"/>
    </a:dk1>
    <a:lt1>
      <a:srgbClr val="FFFFFF"/>
    </a:lt1>
    <a:dk2>
      <a:srgbClr val="002060"/>
    </a:dk2>
    <a:lt2>
      <a:srgbClr val="C9D4DE"/>
    </a:lt2>
    <a:accent1>
      <a:srgbClr val="16709E"/>
    </a:accent1>
    <a:accent2>
      <a:srgbClr val="6ED0F7"/>
    </a:accent2>
    <a:accent3>
      <a:srgbClr val="8CC94A"/>
    </a:accent3>
    <a:accent4>
      <a:srgbClr val="D6F28C"/>
    </a:accent4>
    <a:accent5>
      <a:srgbClr val="F2CC73"/>
    </a:accent5>
    <a:accent6>
      <a:srgbClr val="43505E"/>
    </a:accent6>
    <a:hlink>
      <a:srgbClr val="14709E"/>
    </a:hlink>
    <a:folHlink>
      <a:srgbClr val="70CFF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PC 2021">
    <a:dk1>
      <a:srgbClr val="6B6B6B"/>
    </a:dk1>
    <a:lt1>
      <a:srgbClr val="FFFFFF"/>
    </a:lt1>
    <a:dk2>
      <a:srgbClr val="002060"/>
    </a:dk2>
    <a:lt2>
      <a:srgbClr val="C9D4DE"/>
    </a:lt2>
    <a:accent1>
      <a:srgbClr val="16709E"/>
    </a:accent1>
    <a:accent2>
      <a:srgbClr val="6ED0F7"/>
    </a:accent2>
    <a:accent3>
      <a:srgbClr val="8CC94A"/>
    </a:accent3>
    <a:accent4>
      <a:srgbClr val="D6F28C"/>
    </a:accent4>
    <a:accent5>
      <a:srgbClr val="F2CC73"/>
    </a:accent5>
    <a:accent6>
      <a:srgbClr val="43505E"/>
    </a:accent6>
    <a:hlink>
      <a:srgbClr val="14709E"/>
    </a:hlink>
    <a:folHlink>
      <a:srgbClr val="70CFF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12917</TotalTime>
  <Words>1543</Words>
  <Application>Microsoft Office PowerPoint</Application>
  <PresentationFormat>Widescreen</PresentationFormat>
  <Paragraphs>185</Paragraphs>
  <Slides>28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Palatino Linotype</vt:lpstr>
      <vt:lpstr>Polly Rounded</vt:lpstr>
      <vt:lpstr>Polly Rounded Light</vt:lpstr>
      <vt:lpstr>Times New Roman</vt:lpstr>
      <vt:lpstr>Wingdings</vt:lpstr>
      <vt:lpstr>Office Theme</vt:lpstr>
      <vt:lpstr>2_Office Theme</vt:lpstr>
      <vt:lpstr>Texas Local Fire Fighters Retirement Act Education Conference</vt:lpstr>
      <vt:lpstr>Discussion Points</vt:lpstr>
      <vt:lpstr>US Monetary Policy Basics</vt:lpstr>
      <vt:lpstr>QE Basics</vt:lpstr>
      <vt:lpstr>A History of FED Open Market Ops</vt:lpstr>
      <vt:lpstr>The U.S. Economy</vt:lpstr>
      <vt:lpstr> Result of QE, stimulus and Covid demand shock     </vt:lpstr>
      <vt:lpstr>Market response to Inflation, YTD through August 2022</vt:lpstr>
      <vt:lpstr>Bear Markets – historical context.</vt:lpstr>
      <vt:lpstr>PowerPoint Presentation</vt:lpstr>
      <vt:lpstr>ISM Price Index = modest inflationary pressure</vt:lpstr>
      <vt:lpstr>Weekly wage growth continues to fall</vt:lpstr>
      <vt:lpstr>Current Income growth consistent with just 1.5% CPI growth</vt:lpstr>
      <vt:lpstr>Strong dollar continues to be disinflationary</vt:lpstr>
      <vt:lpstr>Global supply chain pressures falling, suggesting CPI will follow</vt:lpstr>
      <vt:lpstr>Global supply chain –Supplier Delivery Times and New Orders</vt:lpstr>
      <vt:lpstr>Core commodity inflation continues to fall from peak in February</vt:lpstr>
      <vt:lpstr>Core PCE also continues to decline from Feb. peak</vt:lpstr>
      <vt:lpstr>Average of PMI and NMI suggest inflation should continue falling</vt:lpstr>
      <vt:lpstr>Less Liquidity = Less Inflation</vt:lpstr>
      <vt:lpstr>PowerPoint Presentation</vt:lpstr>
      <vt:lpstr>Global PMI’s headed lower</vt:lpstr>
      <vt:lpstr>And we expected global economic momentum to slow further</vt:lpstr>
      <vt:lpstr>Agilis CPI Model:  Fed Inflation target by Q3 2023</vt:lpstr>
      <vt:lpstr>Macro Summary</vt:lpstr>
      <vt:lpstr>How does this impact portfolio positioning?</vt:lpstr>
      <vt:lpstr>PowerPoint Presentation</vt:lpstr>
      <vt:lpstr>PowerPoint Presentation</vt:lpstr>
    </vt:vector>
  </TitlesOfParts>
  <Company>Texas Tech University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Barlow, David</dc:creator>
  <cp:lastModifiedBy>Barrett, Tim</cp:lastModifiedBy>
  <cp:revision>419</cp:revision>
  <cp:lastPrinted>2022-08-02T19:53:20Z</cp:lastPrinted>
  <dcterms:created xsi:type="dcterms:W3CDTF">2017-10-03T17:11:34Z</dcterms:created>
  <dcterms:modified xsi:type="dcterms:W3CDTF">2022-10-02T22:13:14Z</dcterms:modified>
</cp:coreProperties>
</file>