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9"/>
  </p:notesMasterIdLst>
  <p:handoutMasterIdLst>
    <p:handoutMasterId r:id="rId20"/>
  </p:handoutMasterIdLst>
  <p:sldIdLst>
    <p:sldId id="264" r:id="rId5"/>
    <p:sldId id="265" r:id="rId6"/>
    <p:sldId id="277" r:id="rId7"/>
    <p:sldId id="276" r:id="rId8"/>
    <p:sldId id="274" r:id="rId9"/>
    <p:sldId id="275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9B3372-74CF-4E21-A4D4-286B22AA5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762BE-D43C-49F5-99A5-BF49C6959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766F-5EC0-4797-B4D1-777FCB005B11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9E452-9BCA-4AF5-9A9C-233BF410E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F9F63-CE4F-44E2-A07D-7E654DE9F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AC76B-F5B1-4D6E-BACD-2A80744AC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45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4B5EC-152C-4627-80C0-63B10D5574EF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EE60E-651F-40CC-AD73-C00F10CE4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1EE2-B1E2-4FDF-973B-0F590131BBC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96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1EE2-B1E2-4FDF-973B-0F590131BBC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47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1EE2-B1E2-4FDF-973B-0F590131BBC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6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1EE2-B1E2-4FDF-973B-0F590131BB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5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1EE2-B1E2-4FDF-973B-0F590131BB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68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1EE2-B1E2-4FDF-973B-0F590131BB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1EE2-B1E2-4FDF-973B-0F590131B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4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1EE2-B1E2-4FDF-973B-0F590131B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7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1EE2-B1E2-4FDF-973B-0F590131BB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1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1EE2-B1E2-4FDF-973B-0F590131BB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1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1EE2-B1E2-4FDF-973B-0F590131B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1EE2-B1E2-4FDF-973B-0F590131BB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52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1EE2-B1E2-4FDF-973B-0F590131BB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8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1EE2-B1E2-4FDF-973B-0F590131B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87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990600"/>
            <a:ext cx="11480800" cy="79756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3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2867" y="1503925"/>
            <a:ext cx="7772400" cy="765175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>
                <a:latin typeface="Permanent Marker" pitchFamily="2" charset="0"/>
                <a:ea typeface="Permanent Marker" pitchFamily="2" charset="0"/>
              </a:rPr>
              <a:t> </a:t>
            </a:r>
            <a:r>
              <a:rPr lang="en-US" sz="4400" b="1" dirty="0" smtClean="0">
                <a:latin typeface="Permanent Marker" pitchFamily="2" charset="0"/>
                <a:ea typeface="Permanent Marker" pitchFamily="2" charset="0"/>
              </a:rPr>
              <a:t>Tag </a:t>
            </a:r>
            <a:r>
              <a:rPr lang="en-US" sz="4400" b="1" dirty="0" smtClean="0">
                <a:latin typeface="Permanent Marker" pitchFamily="2" charset="0"/>
                <a:ea typeface="Permanent Marker" pitchFamily="2" charset="0"/>
              </a:rPr>
              <a:t>you Are </a:t>
            </a:r>
            <a:r>
              <a:rPr lang="en-US" sz="4400" b="1" dirty="0" smtClean="0">
                <a:latin typeface="Permanent Marker" pitchFamily="2" charset="0"/>
                <a:ea typeface="Permanent Marker" pitchFamily="2" charset="0"/>
              </a:rPr>
              <a:t>it</a:t>
            </a:r>
            <a:endParaRPr lang="en-US" sz="4400" b="1" dirty="0">
              <a:latin typeface="Permanent Marker" pitchFamily="2" charset="0"/>
              <a:ea typeface="Permanent Mark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8894" y="2353690"/>
            <a:ext cx="7425612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Board Member Succession Planning </a:t>
            </a:r>
          </a:p>
          <a:p>
            <a:pPr lvl="0" algn="ctr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&amp;</a:t>
            </a:r>
          </a:p>
          <a:p>
            <a:pPr lvl="0" algn="ctr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Administrator Lottery Risk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Management</a:t>
            </a:r>
          </a:p>
          <a:p>
            <a:pPr lvl="0" algn="ctr">
              <a:spcBef>
                <a:spcPct val="20000"/>
              </a:spcBef>
            </a:pPr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Presenters:</a:t>
            </a:r>
          </a:p>
          <a:p>
            <a:pPr lvl="0" algn="ctr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Will Harrell from Robert Harrell Inc.</a:t>
            </a:r>
          </a:p>
          <a:p>
            <a:pPr lvl="0" algn="ctr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Kolby Beckham from Longview FR&amp;RF 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349" y="299321"/>
            <a:ext cx="1726539" cy="17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411" y="533401"/>
            <a:ext cx="9493134" cy="574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Solution Steps Continued…</a:t>
            </a:r>
          </a:p>
          <a:p>
            <a:endParaRPr lang="en-US" sz="12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 startAt="5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Overlap the new and retiring board member for 3-5 meetings and get your consultant involved in the educational process.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5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Insist that the new and retiring board member have a short debriefing session after each meeting to ensure the new board member is learning.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5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Consider developing an annual Trustee Peer Evaluation, where trustees grade each other on their respective contributions and seriousness with which they take their fiduciary responsibilities, including attendance.</a:t>
            </a: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962" y="533401"/>
            <a:ext cx="1016835" cy="10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59" y="762001"/>
            <a:ext cx="9867207" cy="668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Administrator Lottery Risk</a:t>
            </a:r>
          </a:p>
          <a:p>
            <a:endParaRPr lang="en-US" sz="28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Assume your administrator will hit the lottery and walk out one day.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What will you do?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How did they do their job?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Which tasks did they perform?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How will you pick up the pieces and adjust without missing a beat?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This is a nightmare scenario.</a:t>
            </a: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899" y="498827"/>
            <a:ext cx="1016835" cy="10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848" y="533401"/>
            <a:ext cx="9592888" cy="477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Administrator Risk Management</a:t>
            </a:r>
          </a:p>
          <a:p>
            <a:endParaRPr lang="en-US" sz="105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Have a complete “Policies and Procedures” manual of all tasks the administrator performs and the vendors involved including  contact information.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There should be someone who can step in and take care of essential tasks if the administrator cannot, while a permanent solution is identified. Redundancy is key, just like at work.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The filing system, passwords, contacts, should also be known to another person other than the administrator – can’t be held hostage.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212" y="533401"/>
            <a:ext cx="1016835" cy="10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287" y="685801"/>
            <a:ext cx="9343506" cy="397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Administrator Risk Management</a:t>
            </a:r>
          </a:p>
          <a:p>
            <a:endParaRPr lang="en-US" sz="105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 startAt="4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Save all documents to 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multiple locations, Online Back ups, External Hard Drives and/or Fire 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Department Server, 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not just  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on office PC hard drive or personal computer.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4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Create a calendar that has all important dates for the year: quarterly meetings, when audit starts, filing deadlines (PRB, member elections,  etc.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 startAt="4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Get smart about Cybersecurity – Last Pass story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962" y="507139"/>
            <a:ext cx="1016835" cy="10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362201"/>
            <a:ext cx="723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Q&amp;A and Share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Thank you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23" y="482202"/>
            <a:ext cx="1016835" cy="10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279" y="447869"/>
            <a:ext cx="9563876" cy="5700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Problems Facing TLFFRA Boards today:</a:t>
            </a:r>
            <a:endParaRPr lang="en-US" sz="3600" b="1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Loss of Key Board members that have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Ran things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Lack of interest in Active members willing to serve on the Board.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Lack of Citizen Board members willing to face the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Headline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risks.</a:t>
            </a: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 Board members with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Agenda’s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027" y="74878"/>
            <a:ext cx="1016835" cy="10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3" y="514738"/>
            <a:ext cx="9750489" cy="549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Loss of Key Board members that have 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Ran things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Many Boards have had that “Key Person” that handled Pension matters.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What happens when they retire?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Has there been a transition of information?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Retiree on the board? Pro’s and Con’s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147" y="291009"/>
            <a:ext cx="1016835" cy="10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963" y="391886"/>
            <a:ext cx="9645998" cy="549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Lack of interest in Active members willing to serve on the 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Board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Newer employees lack of willingness to serve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Only interested when things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are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Not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Good</a:t>
            </a:r>
            <a:endParaRPr lang="en-US" sz="36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What recruitment tools are you using?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What Diversity do you have on the Board?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961" y="465576"/>
            <a:ext cx="1016835" cy="10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8294" y="514738"/>
            <a:ext cx="9328746" cy="608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Lack of Citizen Board members willing to face the 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Headline risks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With Pensions in the Headlines, How do we recruit the best citizen board members?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What qualifications do you look for in a Citizen Board member?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What process does your Board use to meet with potential Board members?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023" y="514738"/>
            <a:ext cx="1016835" cy="10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089" y="497461"/>
            <a:ext cx="9610531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Board members with 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Agenda’s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Often times you have members that join a board to make the changes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“They </a:t>
            </a:r>
            <a:r>
              <a:rPr lang="en-US" sz="3600" dirty="0" smtClean="0">
                <a:solidFill>
                  <a:prstClr val="black"/>
                </a:solidFill>
                <a:latin typeface="Calibri"/>
              </a:rPr>
              <a:t>want”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Can be from Actives, City Rep’s or even Citizen Rep’s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How do you manage Board members not fulfilling their Fiduciary Duties? </a:t>
            </a:r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72" y="497461"/>
            <a:ext cx="1016835" cy="10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6538" y="1123604"/>
            <a:ext cx="9692640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Quote Of The Day:</a:t>
            </a: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According to a recent Price Waterhouse Coopers survey, 40% of Board Chairmen think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lvl="0" algn="ctr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“Someone on this board should be replaced!” </a:t>
            </a: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961" y="490515"/>
            <a:ext cx="1016835" cy="10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603" y="762001"/>
            <a:ext cx="939338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Challenges</a:t>
            </a:r>
          </a:p>
          <a:p>
            <a:endParaRPr lang="en-US" sz="28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Long-serving Board member retires from the board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Replacing Board member can be very disruptive and time-consuming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New Board member may be very new to pension and investment issues/vocabulary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Wrong board member can impair/slow board decision-making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The smoother the transition, the better</a:t>
            </a: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84" y="498827"/>
            <a:ext cx="1016835" cy="10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222" y="685800"/>
            <a:ext cx="9742516" cy="579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Solution Steps</a:t>
            </a:r>
          </a:p>
          <a:p>
            <a:endParaRPr lang="en-US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51435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Start Early – Don’t wait until you only have a few months before beginning a board member search.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Always be on the lookout for the next potential board member, and invite them to a meeting to gauge interest.</a:t>
            </a:r>
          </a:p>
          <a:p>
            <a:pPr marL="51435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Interview potential board members by the entire board, not just Chairman.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Develop certain criteria for potential board members (years of service, rank, etc.)</a:t>
            </a:r>
          </a:p>
          <a:p>
            <a:endParaRPr lang="en-US" sz="44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961" y="482201"/>
            <a:ext cx="1016835" cy="104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7815013_Problem-solution cycle_RVA_v3" id="{20834410-FC37-46AC-ACB7-FB202F8C4BA9}" vid="{1ED24379-BFF7-4E2F-B7EC-A47C906E21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79702B-25C7-40D7-9E29-7686B11A9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866CFD-F94E-4AE5-ACEA-86FEC0F48A10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C0B241-13E5-418D-8920-D23491E2D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Problemsolution cycle </Template>
  <TotalTime>0</TotalTime>
  <Words>709</Words>
  <Application>Microsoft Office PowerPoint</Application>
  <PresentationFormat>Widescreen</PresentationFormat>
  <Paragraphs>94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Permanent Marker</vt:lpstr>
      <vt:lpstr>Trebuchet MS</vt:lpstr>
      <vt:lpstr>Tw Cen MT</vt:lpstr>
      <vt:lpstr>Circuit</vt:lpstr>
      <vt:lpstr> Tag you Are 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2022-09-30T14:39:42Z</dcterms:created>
  <dcterms:modified xsi:type="dcterms:W3CDTF">2022-10-01T10:59:31Z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